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6" r:id="rId2"/>
    <p:sldId id="286" r:id="rId3"/>
    <p:sldId id="257" r:id="rId4"/>
    <p:sldId id="285" r:id="rId5"/>
    <p:sldId id="280" r:id="rId6"/>
    <p:sldId id="281" r:id="rId7"/>
    <p:sldId id="283" r:id="rId8"/>
    <p:sldId id="282" r:id="rId9"/>
    <p:sldId id="265" r:id="rId10"/>
    <p:sldId id="266" r:id="rId11"/>
    <p:sldId id="268" r:id="rId12"/>
    <p:sldId id="267" r:id="rId13"/>
    <p:sldId id="269" r:id="rId14"/>
    <p:sldId id="270" r:id="rId15"/>
    <p:sldId id="271" r:id="rId16"/>
    <p:sldId id="272" r:id="rId17"/>
    <p:sldId id="273" r:id="rId18"/>
    <p:sldId id="274" r:id="rId19"/>
    <p:sldId id="276" r:id="rId20"/>
    <p:sldId id="277" r:id="rId21"/>
    <p:sldId id="278" r:id="rId22"/>
    <p:sldId id="258" r:id="rId23"/>
    <p:sldId id="259" r:id="rId24"/>
    <p:sldId id="260" r:id="rId25"/>
    <p:sldId id="261" r:id="rId26"/>
    <p:sldId id="287" r:id="rId27"/>
    <p:sldId id="291" r:id="rId28"/>
    <p:sldId id="288" r:id="rId29"/>
    <p:sldId id="289" r:id="rId30"/>
    <p:sldId id="290" r:id="rId31"/>
    <p:sldId id="292" r:id="rId32"/>
    <p:sldId id="293" r:id="rId33"/>
    <p:sldId id="294" r:id="rId34"/>
    <p:sldId id="295" r:id="rId35"/>
    <p:sldId id="296" r:id="rId36"/>
    <p:sldId id="320" r:id="rId37"/>
    <p:sldId id="321" r:id="rId38"/>
    <p:sldId id="322" r:id="rId39"/>
    <p:sldId id="323" r:id="rId40"/>
    <p:sldId id="324" r:id="rId41"/>
    <p:sldId id="325" r:id="rId42"/>
    <p:sldId id="326" r:id="rId43"/>
    <p:sldId id="327" r:id="rId44"/>
    <p:sldId id="328" r:id="rId45"/>
    <p:sldId id="329" r:id="rId46"/>
    <p:sldId id="330" r:id="rId47"/>
    <p:sldId id="297" r:id="rId48"/>
    <p:sldId id="298" r:id="rId49"/>
    <p:sldId id="305" r:id="rId50"/>
    <p:sldId id="299" r:id="rId51"/>
    <p:sldId id="300" r:id="rId52"/>
    <p:sldId id="301" r:id="rId53"/>
    <p:sldId id="331" r:id="rId54"/>
    <p:sldId id="303" r:id="rId55"/>
    <p:sldId id="306" r:id="rId56"/>
    <p:sldId id="307" r:id="rId57"/>
    <p:sldId id="308" r:id="rId58"/>
    <p:sldId id="309" r:id="rId59"/>
    <p:sldId id="310" r:id="rId60"/>
    <p:sldId id="311" r:id="rId61"/>
    <p:sldId id="332" r:id="rId62"/>
    <p:sldId id="333" r:id="rId63"/>
    <p:sldId id="334" r:id="rId64"/>
    <p:sldId id="337" r:id="rId65"/>
    <p:sldId id="336"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p:scale>
          <a:sx n="78" d="100"/>
          <a:sy n="78" d="100"/>
        </p:scale>
        <p:origin x="-198" y="-75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0DCB2A16-F6C4-4A9F-9044-E99B482ABCAE}" type="datetimeFigureOut">
              <a:rPr lang="en-IN" smtClean="0"/>
              <a:pPr/>
              <a:t>09-09-2023</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6E7CA5B-619D-4314-B0DD-5809F3435B0D}" type="slidenum">
              <a:rPr lang="en-IN" smtClean="0"/>
              <a:pPr/>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70653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CB2A16-F6C4-4A9F-9044-E99B482ABCAE}" type="datetimeFigureOut">
              <a:rPr lang="en-IN" smtClean="0"/>
              <a:pPr/>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E7CA5B-619D-4314-B0DD-5809F3435B0D}" type="slidenum">
              <a:rPr lang="en-IN" smtClean="0"/>
              <a:pPr/>
              <a:t>‹#›</a:t>
            </a:fld>
            <a:endParaRPr lang="en-IN"/>
          </a:p>
        </p:txBody>
      </p:sp>
    </p:spTree>
    <p:extLst>
      <p:ext uri="{BB962C8B-B14F-4D97-AF65-F5344CB8AC3E}">
        <p14:creationId xmlns:p14="http://schemas.microsoft.com/office/powerpoint/2010/main" xmlns="" val="2239824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CB2A16-F6C4-4A9F-9044-E99B482ABCAE}" type="datetimeFigureOut">
              <a:rPr lang="en-IN" smtClean="0"/>
              <a:pPr/>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E7CA5B-619D-4314-B0DD-5809F3435B0D}" type="slidenum">
              <a:rPr lang="en-IN" smtClean="0"/>
              <a:pPr/>
              <a:t>‹#›</a:t>
            </a:fld>
            <a:endParaRPr lang="en-IN"/>
          </a:p>
        </p:txBody>
      </p:sp>
    </p:spTree>
    <p:extLst>
      <p:ext uri="{BB962C8B-B14F-4D97-AF65-F5344CB8AC3E}">
        <p14:creationId xmlns:p14="http://schemas.microsoft.com/office/powerpoint/2010/main" xmlns="" val="480177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CB2A16-F6C4-4A9F-9044-E99B482ABCAE}" type="datetimeFigureOut">
              <a:rPr lang="en-IN" smtClean="0"/>
              <a:pPr/>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E7CA5B-619D-4314-B0DD-5809F3435B0D}" type="slidenum">
              <a:rPr lang="en-IN" smtClean="0"/>
              <a:pPr/>
              <a:t>‹#›</a:t>
            </a:fld>
            <a:endParaRPr lang="en-IN"/>
          </a:p>
        </p:txBody>
      </p:sp>
    </p:spTree>
    <p:extLst>
      <p:ext uri="{BB962C8B-B14F-4D97-AF65-F5344CB8AC3E}">
        <p14:creationId xmlns:p14="http://schemas.microsoft.com/office/powerpoint/2010/main" xmlns="" val="4167898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CB2A16-F6C4-4A9F-9044-E99B482ABCAE}" type="datetimeFigureOut">
              <a:rPr lang="en-IN" smtClean="0"/>
              <a:pPr/>
              <a:t>09-09-2023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E7CA5B-619D-4314-B0DD-5809F3435B0D}" type="slidenum">
              <a:rPr lang="en-IN" smtClean="0"/>
              <a:pPr/>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087761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CB2A16-F6C4-4A9F-9044-E99B482ABCAE}" type="datetimeFigureOut">
              <a:rPr lang="en-IN" smtClean="0"/>
              <a:pPr/>
              <a:t>09-09-2023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E7CA5B-619D-4314-B0DD-5809F3435B0D}" type="slidenum">
              <a:rPr lang="en-IN" smtClean="0"/>
              <a:pPr/>
              <a:t>‹#›</a:t>
            </a:fld>
            <a:endParaRPr lang="en-IN"/>
          </a:p>
        </p:txBody>
      </p:sp>
    </p:spTree>
    <p:extLst>
      <p:ext uri="{BB962C8B-B14F-4D97-AF65-F5344CB8AC3E}">
        <p14:creationId xmlns:p14="http://schemas.microsoft.com/office/powerpoint/2010/main" xmlns="" val="3553842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CB2A16-F6C4-4A9F-9044-E99B482ABCAE}" type="datetimeFigureOut">
              <a:rPr lang="en-IN" smtClean="0"/>
              <a:pPr/>
              <a:t>09-09-2023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6E7CA5B-619D-4314-B0DD-5809F3435B0D}" type="slidenum">
              <a:rPr lang="en-IN" smtClean="0"/>
              <a:pPr/>
              <a:t>‹#›</a:t>
            </a:fld>
            <a:endParaRPr lang="en-IN"/>
          </a:p>
        </p:txBody>
      </p:sp>
    </p:spTree>
    <p:extLst>
      <p:ext uri="{BB962C8B-B14F-4D97-AF65-F5344CB8AC3E}">
        <p14:creationId xmlns:p14="http://schemas.microsoft.com/office/powerpoint/2010/main" xmlns="" val="147987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CB2A16-F6C4-4A9F-9044-E99B482ABCAE}" type="datetimeFigureOut">
              <a:rPr lang="en-IN" smtClean="0"/>
              <a:pPr/>
              <a:t>09-09-2023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E7CA5B-619D-4314-B0DD-5809F3435B0D}" type="slidenum">
              <a:rPr lang="en-IN" smtClean="0"/>
              <a:pPr/>
              <a:t>‹#›</a:t>
            </a:fld>
            <a:endParaRPr lang="en-IN"/>
          </a:p>
        </p:txBody>
      </p:sp>
    </p:spTree>
    <p:extLst>
      <p:ext uri="{BB962C8B-B14F-4D97-AF65-F5344CB8AC3E}">
        <p14:creationId xmlns:p14="http://schemas.microsoft.com/office/powerpoint/2010/main" xmlns="" val="1041222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CB2A16-F6C4-4A9F-9044-E99B482ABCAE}" type="datetimeFigureOut">
              <a:rPr lang="en-IN" smtClean="0"/>
              <a:pPr/>
              <a:t>09-09-2023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E7CA5B-619D-4314-B0DD-5809F3435B0D}" type="slidenum">
              <a:rPr lang="en-IN" smtClean="0"/>
              <a:pPr/>
              <a:t>‹#›</a:t>
            </a:fld>
            <a:endParaRPr lang="en-IN"/>
          </a:p>
        </p:txBody>
      </p:sp>
    </p:spTree>
    <p:extLst>
      <p:ext uri="{BB962C8B-B14F-4D97-AF65-F5344CB8AC3E}">
        <p14:creationId xmlns:p14="http://schemas.microsoft.com/office/powerpoint/2010/main" xmlns="" val="96316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CB2A16-F6C4-4A9F-9044-E99B482ABCAE}" type="datetimeFigureOut">
              <a:rPr lang="en-IN" smtClean="0"/>
              <a:pPr/>
              <a:t>09-09-2023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E7CA5B-619D-4314-B0DD-5809F3435B0D}" type="slidenum">
              <a:rPr lang="en-IN" smtClean="0"/>
              <a:pPr/>
              <a:t>‹#›</a:t>
            </a:fld>
            <a:endParaRPr lang="en-IN"/>
          </a:p>
        </p:txBody>
      </p:sp>
    </p:spTree>
    <p:extLst>
      <p:ext uri="{BB962C8B-B14F-4D97-AF65-F5344CB8AC3E}">
        <p14:creationId xmlns:p14="http://schemas.microsoft.com/office/powerpoint/2010/main" xmlns="" val="67779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CB2A16-F6C4-4A9F-9044-E99B482ABCAE}" type="datetimeFigureOut">
              <a:rPr lang="en-IN" smtClean="0"/>
              <a:pPr/>
              <a:t>09-09-2023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E7CA5B-619D-4314-B0DD-5809F3435B0D}" type="slidenum">
              <a:rPr lang="en-IN" smtClean="0"/>
              <a:pPr/>
              <a:t>‹#›</a:t>
            </a:fld>
            <a:endParaRPr lang="en-IN"/>
          </a:p>
        </p:txBody>
      </p:sp>
    </p:spTree>
    <p:extLst>
      <p:ext uri="{BB962C8B-B14F-4D97-AF65-F5344CB8AC3E}">
        <p14:creationId xmlns:p14="http://schemas.microsoft.com/office/powerpoint/2010/main" xmlns="" val="47649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0DCB2A16-F6C4-4A9F-9044-E99B482ABCAE}" type="datetimeFigureOut">
              <a:rPr lang="en-IN" smtClean="0"/>
              <a:pPr/>
              <a:t>09-09-2023</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F6E7CA5B-619D-4314-B0DD-5809F3435B0D}" type="slidenum">
              <a:rPr lang="en-IN" smtClean="0"/>
              <a:pPr/>
              <a:t>‹#›</a:t>
            </a:fld>
            <a:endParaRPr lang="en-IN"/>
          </a:p>
        </p:txBody>
      </p:sp>
    </p:spTree>
    <p:extLst>
      <p:ext uri="{BB962C8B-B14F-4D97-AF65-F5344CB8AC3E}">
        <p14:creationId xmlns:p14="http://schemas.microsoft.com/office/powerpoint/2010/main" xmlns="" val="2038722804"/>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tutlane.com/tutorial/android/android-textview-with-examples" TargetMode="External"/><Relationship Id="rId2" Type="http://schemas.openxmlformats.org/officeDocument/2006/relationships/hyperlink" Target="https://www.tutlane.com/tutorial/android/android-activity-lifecycle" TargetMode="External"/><Relationship Id="rId1" Type="http://schemas.openxmlformats.org/officeDocument/2006/relationships/slideLayout" Target="../slideLayouts/slideLayout2.xml"/><Relationship Id="rId6" Type="http://schemas.openxmlformats.org/officeDocument/2006/relationships/hyperlink" Target="https://www.tutlane.com/tutorial/android/android-radiobutton-with-examples" TargetMode="External"/><Relationship Id="rId5" Type="http://schemas.openxmlformats.org/officeDocument/2006/relationships/hyperlink" Target="https://www.tutlane.com/tutorial/android/android-checkbox-with-examples" TargetMode="External"/><Relationship Id="rId4" Type="http://schemas.openxmlformats.org/officeDocument/2006/relationships/hyperlink" Target="https://www.tutlane.com/tutorial/android/android-edittext-with-example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tutlane.com/tutorial/android/android-view-and-viewgroup-with-exampl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tutlane.com/tutorial/android/android-textview-with-examples" TargetMode="External"/><Relationship Id="rId2" Type="http://schemas.openxmlformats.org/officeDocument/2006/relationships/hyperlink" Target="https://www.tutlane.com/tutorial/android/android-linearlayout-with-examples"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tutlane.com/tutorial/android/android-button-with-examples" TargetMode="External"/><Relationship Id="rId4" Type="http://schemas.openxmlformats.org/officeDocument/2006/relationships/hyperlink" Target="https://www.tutlane.com/tutorial/android/android-edittext-with-examples"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tutlane.com/tutorial/android/android-hello-world-app-exampl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tutlane.com/tutorial/android/android-activity-lifecycl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8B60A-ED2F-4342-9E35-09397B67F932}"/>
              </a:ext>
            </a:extLst>
          </p:cNvPr>
          <p:cNvSpPr>
            <a:spLocks noGrp="1"/>
          </p:cNvSpPr>
          <p:nvPr>
            <p:ph type="ctrTitle"/>
          </p:nvPr>
        </p:nvSpPr>
        <p:spPr/>
        <p:txBody>
          <a:bodyPr/>
          <a:lstStyle/>
          <a:p>
            <a:r>
              <a:rPr lang="en-IN" dirty="0"/>
              <a:t>AAD UNIT 2</a:t>
            </a:r>
          </a:p>
        </p:txBody>
      </p:sp>
    </p:spTree>
    <p:extLst>
      <p:ext uri="{BB962C8B-B14F-4D97-AF65-F5344CB8AC3E}">
        <p14:creationId xmlns:p14="http://schemas.microsoft.com/office/powerpoint/2010/main" xmlns="" val="3790013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xmlns="" id="{AF1A418F-C18F-4FB7-AD73-31CC706C8EFA}"/>
              </a:ext>
            </a:extLst>
          </p:cNvPr>
          <p:cNvSpPr>
            <a:spLocks noGrp="1" noChangeArrowheads="1"/>
          </p:cNvSpPr>
          <p:nvPr>
            <p:ph idx="1"/>
          </p:nvPr>
        </p:nvSpPr>
        <p:spPr bwMode="auto">
          <a:xfrm>
            <a:off x="904461" y="187569"/>
            <a:ext cx="10631047" cy="68472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protected</a:t>
            </a: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void</a:t>
            </a: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onPause</a:t>
            </a:r>
            <a:r>
              <a:rPr kumimoji="0" lang="en-US" altLang="en-US" sz="18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err="1">
                <a:ln>
                  <a:noFill/>
                </a:ln>
                <a:solidFill>
                  <a:srgbClr val="006699"/>
                </a:solidFill>
                <a:effectLst/>
                <a:latin typeface="Consolas" panose="020B0609020204030204" pitchFamily="49" charset="0"/>
              </a:rPr>
              <a:t>super</a:t>
            </a:r>
            <a:r>
              <a:rPr kumimoji="0" lang="en-US" altLang="en-US" sz="1800" b="0" i="0" u="none" strike="noStrike" cap="none" normalizeH="0" baseline="0" dirty="0" err="1">
                <a:ln>
                  <a:noFill/>
                </a:ln>
                <a:solidFill>
                  <a:srgbClr val="000000"/>
                </a:solidFill>
                <a:effectLst/>
                <a:latin typeface="Consolas" panose="020B0609020204030204" pitchFamily="49" charset="0"/>
              </a:rPr>
              <a:t>.onPause</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Toast.makeText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getApplicationContext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a:t>
            </a:r>
            <a:r>
              <a:rPr kumimoji="0" lang="en-US" altLang="en-US" sz="1800" b="0" i="0" u="none" strike="noStrike" cap="none" normalizeH="0" baseline="0" dirty="0" err="1">
                <a:ln>
                  <a:noFill/>
                </a:ln>
                <a:solidFill>
                  <a:srgbClr val="0000FF"/>
                </a:solidFill>
                <a:effectLst/>
                <a:latin typeface="Consolas" panose="020B0609020204030204" pitchFamily="49" charset="0"/>
              </a:rPr>
              <a:t>onPause</a:t>
            </a:r>
            <a:r>
              <a:rPr kumimoji="0" lang="en-US" altLang="en-US" sz="1800" b="0" i="0" u="none" strike="noStrike" cap="none" normalizeH="0" baseline="0" dirty="0">
                <a:ln>
                  <a:noFill/>
                </a:ln>
                <a:solidFill>
                  <a:srgbClr val="0000FF"/>
                </a:solidFill>
                <a:effectLst/>
                <a:latin typeface="Consolas" panose="020B0609020204030204" pitchFamily="49" charset="0"/>
              </a:rPr>
              <a:t> Called"</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Toast.LENGTH_LONG</a:t>
            </a:r>
            <a:r>
              <a:rPr kumimoji="0" lang="en-US" altLang="en-US" sz="18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protected</a:t>
            </a: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void</a:t>
            </a: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onResume</a:t>
            </a:r>
            <a:r>
              <a:rPr kumimoji="0" lang="en-US" altLang="en-US" sz="18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err="1">
                <a:ln>
                  <a:noFill/>
                </a:ln>
                <a:solidFill>
                  <a:srgbClr val="006699"/>
                </a:solidFill>
                <a:effectLst/>
                <a:latin typeface="Consolas" panose="020B0609020204030204" pitchFamily="49" charset="0"/>
              </a:rPr>
              <a:t>super</a:t>
            </a:r>
            <a:r>
              <a:rPr kumimoji="0" lang="en-US" altLang="en-US" sz="1800" b="0" i="0" u="none" strike="noStrike" cap="none" normalizeH="0" baseline="0" dirty="0" err="1">
                <a:ln>
                  <a:noFill/>
                </a:ln>
                <a:solidFill>
                  <a:srgbClr val="000000"/>
                </a:solidFill>
                <a:effectLst/>
                <a:latin typeface="Consolas" panose="020B0609020204030204" pitchFamily="49" charset="0"/>
              </a:rPr>
              <a:t>.onResume</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Toast.makeText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getApplicationContext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a:t>
            </a:r>
            <a:r>
              <a:rPr kumimoji="0" lang="en-US" altLang="en-US" sz="1800" b="0" i="0" u="none" strike="noStrike" cap="none" normalizeH="0" baseline="0" dirty="0" err="1">
                <a:ln>
                  <a:noFill/>
                </a:ln>
                <a:solidFill>
                  <a:srgbClr val="0000FF"/>
                </a:solidFill>
                <a:effectLst/>
                <a:latin typeface="Consolas" panose="020B0609020204030204" pitchFamily="49" charset="0"/>
              </a:rPr>
              <a:t>onResume</a:t>
            </a:r>
            <a:r>
              <a:rPr kumimoji="0" lang="en-US" altLang="en-US" sz="1800" b="0" i="0" u="none" strike="noStrike" cap="none" normalizeH="0" baseline="0" dirty="0">
                <a:ln>
                  <a:noFill/>
                </a:ln>
                <a:solidFill>
                  <a:srgbClr val="0000FF"/>
                </a:solidFill>
                <a:effectLst/>
                <a:latin typeface="Consolas" panose="020B0609020204030204" pitchFamily="49" charset="0"/>
              </a:rPr>
              <a:t> Called"</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Toast.LENGTH_LONG</a:t>
            </a:r>
            <a:r>
              <a:rPr kumimoji="0" lang="en-US" altLang="en-US" sz="18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protected</a:t>
            </a: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void</a:t>
            </a: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onStop</a:t>
            </a:r>
            <a:r>
              <a:rPr kumimoji="0" lang="en-US" altLang="en-US" sz="18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err="1">
                <a:ln>
                  <a:noFill/>
                </a:ln>
                <a:solidFill>
                  <a:srgbClr val="006699"/>
                </a:solidFill>
                <a:effectLst/>
                <a:latin typeface="Consolas" panose="020B0609020204030204" pitchFamily="49" charset="0"/>
              </a:rPr>
              <a:t>super</a:t>
            </a:r>
            <a:r>
              <a:rPr kumimoji="0" lang="en-US" altLang="en-US" sz="1800" b="0" i="0" u="none" strike="noStrike" cap="none" normalizeH="0" baseline="0" dirty="0" err="1">
                <a:ln>
                  <a:noFill/>
                </a:ln>
                <a:solidFill>
                  <a:srgbClr val="000000"/>
                </a:solidFill>
                <a:effectLst/>
                <a:latin typeface="Consolas" panose="020B0609020204030204" pitchFamily="49" charset="0"/>
              </a:rPr>
              <a:t>.onStop</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Toast.makeText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getApplicationContext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a:t>
            </a:r>
            <a:r>
              <a:rPr kumimoji="0" lang="en-US" altLang="en-US" sz="1800" b="0" i="0" u="none" strike="noStrike" cap="none" normalizeH="0" baseline="0" dirty="0" err="1">
                <a:ln>
                  <a:noFill/>
                </a:ln>
                <a:solidFill>
                  <a:srgbClr val="0000FF"/>
                </a:solidFill>
                <a:effectLst/>
                <a:latin typeface="Consolas" panose="020B0609020204030204" pitchFamily="49" charset="0"/>
              </a:rPr>
              <a:t>onStop</a:t>
            </a:r>
            <a:r>
              <a:rPr kumimoji="0" lang="en-US" altLang="en-US" sz="1800" b="0" i="0" u="none" strike="noStrike" cap="none" normalizeH="0" baseline="0" dirty="0">
                <a:ln>
                  <a:noFill/>
                </a:ln>
                <a:solidFill>
                  <a:srgbClr val="0000FF"/>
                </a:solidFill>
                <a:effectLst/>
                <a:latin typeface="Consolas" panose="020B0609020204030204" pitchFamily="49" charset="0"/>
              </a:rPr>
              <a:t> Called"</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Toast.LENGTH_LONG</a:t>
            </a:r>
            <a:r>
              <a:rPr kumimoji="0" lang="en-US" altLang="en-US" sz="18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protected</a:t>
            </a: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void</a:t>
            </a: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onDestroy</a:t>
            </a:r>
            <a:r>
              <a:rPr kumimoji="0" lang="en-US" altLang="en-US" sz="18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err="1">
                <a:ln>
                  <a:noFill/>
                </a:ln>
                <a:solidFill>
                  <a:srgbClr val="006699"/>
                </a:solidFill>
                <a:effectLst/>
                <a:latin typeface="Consolas" panose="020B0609020204030204" pitchFamily="49" charset="0"/>
              </a:rPr>
              <a:t>super</a:t>
            </a:r>
            <a:r>
              <a:rPr kumimoji="0" lang="en-US" altLang="en-US" sz="1800" b="0" i="0" u="none" strike="noStrike" cap="none" normalizeH="0" baseline="0" dirty="0" err="1">
                <a:ln>
                  <a:noFill/>
                </a:ln>
                <a:solidFill>
                  <a:srgbClr val="000000"/>
                </a:solidFill>
                <a:effectLst/>
                <a:latin typeface="Consolas" panose="020B0609020204030204" pitchFamily="49" charset="0"/>
              </a:rPr>
              <a:t>.onDestroy</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Toast.makeText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getApplicationContext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a:t>
            </a:r>
            <a:r>
              <a:rPr kumimoji="0" lang="en-US" altLang="en-US" sz="1800" b="0" i="0" u="none" strike="noStrike" cap="none" normalizeH="0" baseline="0" dirty="0" err="1">
                <a:ln>
                  <a:noFill/>
                </a:ln>
                <a:solidFill>
                  <a:srgbClr val="0000FF"/>
                </a:solidFill>
                <a:effectLst/>
                <a:latin typeface="Consolas" panose="020B0609020204030204" pitchFamily="49" charset="0"/>
              </a:rPr>
              <a:t>onDestroy</a:t>
            </a:r>
            <a:r>
              <a:rPr kumimoji="0" lang="en-US" altLang="en-US" sz="1800" b="0" i="0" u="none" strike="noStrike" cap="none" normalizeH="0" baseline="0" dirty="0">
                <a:ln>
                  <a:noFill/>
                </a:ln>
                <a:solidFill>
                  <a:srgbClr val="0000FF"/>
                </a:solidFill>
                <a:effectLst/>
                <a:latin typeface="Consolas" panose="020B0609020204030204" pitchFamily="49" charset="0"/>
              </a:rPr>
              <a:t> Called"</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Toast.LENGTH_LONG</a:t>
            </a:r>
            <a:r>
              <a:rPr kumimoji="0" lang="en-US" altLang="en-US" sz="18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5112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8D016A07-6EC4-409C-9437-2DD5A612AC7E}"/>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114261" y="405744"/>
            <a:ext cx="4833985" cy="5713702"/>
          </a:xfrm>
        </p:spPr>
      </p:pic>
    </p:spTree>
    <p:extLst>
      <p:ext uri="{BB962C8B-B14F-4D97-AF65-F5344CB8AC3E}">
        <p14:creationId xmlns:p14="http://schemas.microsoft.com/office/powerpoint/2010/main" xmlns="" val="1522081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225CB-AE1E-4E17-93EE-C4E0704DF5E1}"/>
              </a:ext>
            </a:extLst>
          </p:cNvPr>
          <p:cNvSpPr>
            <a:spLocks noGrp="1"/>
          </p:cNvSpPr>
          <p:nvPr>
            <p:ph type="title"/>
          </p:nvPr>
        </p:nvSpPr>
        <p:spPr>
          <a:xfrm>
            <a:off x="1158240" y="2425148"/>
            <a:ext cx="9875520" cy="1356360"/>
          </a:xfrm>
        </p:spPr>
        <p:txBody>
          <a:bodyPr/>
          <a:lstStyle/>
          <a:p>
            <a:pPr algn="ctr"/>
            <a:r>
              <a:rPr lang="en-US" dirty="0">
                <a:solidFill>
                  <a:srgbClr val="FF0000"/>
                </a:solidFill>
                <a:latin typeface="Times New Roman" pitchFamily="18" charset="0"/>
                <a:cs typeface="Times New Roman" pitchFamily="18" charset="0"/>
              </a:rPr>
              <a:t>Device Display measuring units</a:t>
            </a:r>
            <a:endParaRPr lang="en-IN"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489253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584BE8-BBF7-4933-8D7C-F7FCB70B2DBD}"/>
              </a:ext>
            </a:extLst>
          </p:cNvPr>
          <p:cNvSpPr>
            <a:spLocks noGrp="1"/>
          </p:cNvSpPr>
          <p:nvPr>
            <p:ph type="title"/>
          </p:nvPr>
        </p:nvSpPr>
        <p:spPr>
          <a:xfrm>
            <a:off x="1143000" y="339970"/>
            <a:ext cx="9875520" cy="644768"/>
          </a:xfrm>
        </p:spPr>
        <p:txBody>
          <a:bodyPr>
            <a:normAutofit/>
          </a:bodyPr>
          <a:lstStyle/>
          <a:p>
            <a:pPr algn="ctr"/>
            <a:r>
              <a:rPr lang="en-US" sz="3200" dirty="0">
                <a:solidFill>
                  <a:srgbClr val="FF0000"/>
                </a:solidFill>
              </a:rPr>
              <a:t>Properties of Device Display</a:t>
            </a:r>
            <a:endParaRPr lang="en-IN" sz="3200" dirty="0">
              <a:solidFill>
                <a:srgbClr val="FF0000"/>
              </a:solidFill>
            </a:endParaRPr>
          </a:p>
        </p:txBody>
      </p:sp>
      <p:pic>
        <p:nvPicPr>
          <p:cNvPr id="5" name="Picture 4">
            <a:extLst>
              <a:ext uri="{FF2B5EF4-FFF2-40B4-BE49-F238E27FC236}">
                <a16:creationId xmlns:a16="http://schemas.microsoft.com/office/drawing/2014/main" xmlns="" id="{D7B3D61E-41C6-4433-BF2B-F8B3BE202205}"/>
              </a:ext>
            </a:extLst>
          </p:cNvPr>
          <p:cNvPicPr>
            <a:picLocks noChangeAspect="1"/>
          </p:cNvPicPr>
          <p:nvPr/>
        </p:nvPicPr>
        <p:blipFill>
          <a:blip r:embed="rId2"/>
          <a:stretch>
            <a:fillRect/>
          </a:stretch>
        </p:blipFill>
        <p:spPr>
          <a:xfrm>
            <a:off x="2606527" y="961292"/>
            <a:ext cx="7240858" cy="5558253"/>
          </a:xfrm>
          <a:prstGeom prst="rect">
            <a:avLst/>
          </a:prstGeom>
        </p:spPr>
      </p:pic>
    </p:spTree>
    <p:extLst>
      <p:ext uri="{BB962C8B-B14F-4D97-AF65-F5344CB8AC3E}">
        <p14:creationId xmlns:p14="http://schemas.microsoft.com/office/powerpoint/2010/main" xmlns="" val="4104859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FF2C51A-6932-46B2-810C-6EEE17D227A5}"/>
              </a:ext>
            </a:extLst>
          </p:cNvPr>
          <p:cNvPicPr>
            <a:picLocks noChangeAspect="1"/>
          </p:cNvPicPr>
          <p:nvPr/>
        </p:nvPicPr>
        <p:blipFill>
          <a:blip r:embed="rId2"/>
          <a:stretch>
            <a:fillRect/>
          </a:stretch>
        </p:blipFill>
        <p:spPr>
          <a:xfrm>
            <a:off x="1325216" y="236777"/>
            <a:ext cx="9694475" cy="6274686"/>
          </a:xfrm>
          <a:prstGeom prst="rect">
            <a:avLst/>
          </a:prstGeom>
        </p:spPr>
      </p:pic>
    </p:spTree>
    <p:extLst>
      <p:ext uri="{BB962C8B-B14F-4D97-AF65-F5344CB8AC3E}">
        <p14:creationId xmlns:p14="http://schemas.microsoft.com/office/powerpoint/2010/main" xmlns="" val="3290024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60862FD-B33B-4883-9FB0-DD3030201C15}"/>
              </a:ext>
            </a:extLst>
          </p:cNvPr>
          <p:cNvPicPr>
            <a:picLocks noChangeAspect="1"/>
          </p:cNvPicPr>
          <p:nvPr/>
        </p:nvPicPr>
        <p:blipFill>
          <a:blip r:embed="rId2"/>
          <a:stretch>
            <a:fillRect/>
          </a:stretch>
        </p:blipFill>
        <p:spPr>
          <a:xfrm>
            <a:off x="1417983" y="296386"/>
            <a:ext cx="9859617" cy="6265227"/>
          </a:xfrm>
          <a:prstGeom prst="rect">
            <a:avLst/>
          </a:prstGeom>
        </p:spPr>
      </p:pic>
    </p:spTree>
    <p:extLst>
      <p:ext uri="{BB962C8B-B14F-4D97-AF65-F5344CB8AC3E}">
        <p14:creationId xmlns:p14="http://schemas.microsoft.com/office/powerpoint/2010/main" xmlns="" val="4090271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1E374EB-B2A9-4AA9-AA14-9C59EEA005F0}"/>
              </a:ext>
            </a:extLst>
          </p:cNvPr>
          <p:cNvPicPr>
            <a:picLocks noChangeAspect="1"/>
          </p:cNvPicPr>
          <p:nvPr/>
        </p:nvPicPr>
        <p:blipFill>
          <a:blip r:embed="rId2"/>
          <a:stretch>
            <a:fillRect/>
          </a:stretch>
        </p:blipFill>
        <p:spPr>
          <a:xfrm>
            <a:off x="726831" y="660313"/>
            <a:ext cx="10468707" cy="5537373"/>
          </a:xfrm>
          <a:prstGeom prst="rect">
            <a:avLst/>
          </a:prstGeom>
        </p:spPr>
      </p:pic>
    </p:spTree>
    <p:extLst>
      <p:ext uri="{BB962C8B-B14F-4D97-AF65-F5344CB8AC3E}">
        <p14:creationId xmlns:p14="http://schemas.microsoft.com/office/powerpoint/2010/main" xmlns="" val="3137933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BE005A9-826F-4BF1-A72B-204F123815D3}"/>
              </a:ext>
            </a:extLst>
          </p:cNvPr>
          <p:cNvPicPr>
            <a:picLocks noChangeAspect="1"/>
          </p:cNvPicPr>
          <p:nvPr/>
        </p:nvPicPr>
        <p:blipFill>
          <a:blip r:embed="rId2"/>
          <a:stretch>
            <a:fillRect/>
          </a:stretch>
        </p:blipFill>
        <p:spPr>
          <a:xfrm>
            <a:off x="375138" y="234462"/>
            <a:ext cx="11570677" cy="6365629"/>
          </a:xfrm>
          <a:prstGeom prst="rect">
            <a:avLst/>
          </a:prstGeom>
        </p:spPr>
      </p:pic>
    </p:spTree>
    <p:extLst>
      <p:ext uri="{BB962C8B-B14F-4D97-AF65-F5344CB8AC3E}">
        <p14:creationId xmlns:p14="http://schemas.microsoft.com/office/powerpoint/2010/main" xmlns="" val="2297163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BD0ABB8-8EA8-494C-BC33-6A8A54B15197}"/>
              </a:ext>
            </a:extLst>
          </p:cNvPr>
          <p:cNvPicPr>
            <a:picLocks noChangeAspect="1"/>
          </p:cNvPicPr>
          <p:nvPr/>
        </p:nvPicPr>
        <p:blipFill>
          <a:blip r:embed="rId2"/>
          <a:stretch>
            <a:fillRect/>
          </a:stretch>
        </p:blipFill>
        <p:spPr>
          <a:xfrm>
            <a:off x="363416" y="328246"/>
            <a:ext cx="11371384" cy="6105563"/>
          </a:xfrm>
          <a:prstGeom prst="rect">
            <a:avLst/>
          </a:prstGeom>
        </p:spPr>
      </p:pic>
    </p:spTree>
    <p:extLst>
      <p:ext uri="{BB962C8B-B14F-4D97-AF65-F5344CB8AC3E}">
        <p14:creationId xmlns:p14="http://schemas.microsoft.com/office/powerpoint/2010/main" xmlns="" val="3850536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F53C418-5FC2-4F38-8530-0DCB312C13F1}"/>
              </a:ext>
            </a:extLst>
          </p:cNvPr>
          <p:cNvPicPr>
            <a:picLocks noChangeAspect="1"/>
          </p:cNvPicPr>
          <p:nvPr/>
        </p:nvPicPr>
        <p:blipFill>
          <a:blip r:embed="rId2"/>
          <a:stretch>
            <a:fillRect/>
          </a:stretch>
        </p:blipFill>
        <p:spPr>
          <a:xfrm>
            <a:off x="363415" y="257908"/>
            <a:ext cx="11535508" cy="6202829"/>
          </a:xfrm>
          <a:prstGeom prst="rect">
            <a:avLst/>
          </a:prstGeom>
        </p:spPr>
      </p:pic>
    </p:spTree>
    <p:extLst>
      <p:ext uri="{BB962C8B-B14F-4D97-AF65-F5344CB8AC3E}">
        <p14:creationId xmlns:p14="http://schemas.microsoft.com/office/powerpoint/2010/main" xmlns="" val="795393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33753"/>
            <a:ext cx="9875520" cy="656493"/>
          </a:xfrm>
        </p:spPr>
        <p:txBody>
          <a:bodyPr>
            <a:normAutofit fontScale="90000"/>
          </a:bodyPr>
          <a:lstStyle/>
          <a:p>
            <a:pPr algn="ctr"/>
            <a:r>
              <a:rPr lang="en-US" sz="3600" dirty="0">
                <a:solidFill>
                  <a:srgbClr val="FF0000"/>
                </a:solidFill>
              </a:rPr>
              <a:t>Android Activity Lifecycle</a:t>
            </a:r>
            <a:r>
              <a:rPr lang="en-US" dirty="0"/>
              <a:t/>
            </a:r>
            <a:br>
              <a:rPr lang="en-US" dirty="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890954" y="1090246"/>
            <a:ext cx="10257692" cy="4958861"/>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mysterious density-independent pixel. A quick introduction to Android  design. | by Sasha Sergiienko | Medium">
            <a:extLst>
              <a:ext uri="{FF2B5EF4-FFF2-40B4-BE49-F238E27FC236}">
                <a16:creationId xmlns:a16="http://schemas.microsoft.com/office/drawing/2014/main" xmlns="" id="{A2FFC3B3-7EAD-4AA9-95CB-B7555017211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4463" y="0"/>
            <a:ext cx="11901487"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83908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97AE822-33DB-4667-8CD2-64703796E556}"/>
              </a:ext>
            </a:extLst>
          </p:cNvPr>
          <p:cNvPicPr>
            <a:picLocks noChangeAspect="1"/>
          </p:cNvPicPr>
          <p:nvPr/>
        </p:nvPicPr>
        <p:blipFill>
          <a:blip r:embed="rId2"/>
          <a:stretch>
            <a:fillRect/>
          </a:stretch>
        </p:blipFill>
        <p:spPr>
          <a:xfrm>
            <a:off x="1811609" y="329866"/>
            <a:ext cx="8568782" cy="6399639"/>
          </a:xfrm>
          <a:prstGeom prst="rect">
            <a:avLst/>
          </a:prstGeom>
        </p:spPr>
      </p:pic>
    </p:spTree>
    <p:extLst>
      <p:ext uri="{BB962C8B-B14F-4D97-AF65-F5344CB8AC3E}">
        <p14:creationId xmlns:p14="http://schemas.microsoft.com/office/powerpoint/2010/main" xmlns="" val="1326574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EFF7B0-A70B-4742-AA9F-7C0EAF19DD6A}"/>
              </a:ext>
            </a:extLst>
          </p:cNvPr>
          <p:cNvSpPr>
            <a:spLocks noGrp="1"/>
          </p:cNvSpPr>
          <p:nvPr>
            <p:ph type="title"/>
          </p:nvPr>
        </p:nvSpPr>
        <p:spPr>
          <a:xfrm>
            <a:off x="1143000" y="609600"/>
            <a:ext cx="9875520" cy="762000"/>
          </a:xfrm>
        </p:spPr>
        <p:txBody>
          <a:bodyPr>
            <a:normAutofit/>
          </a:bodyPr>
          <a:lstStyle/>
          <a:p>
            <a:pPr algn="ctr"/>
            <a:r>
              <a:rPr lang="en-US" sz="3200" dirty="0">
                <a:solidFill>
                  <a:srgbClr val="FF0000"/>
                </a:solidFill>
                <a:latin typeface="Times New Roman" pitchFamily="18" charset="0"/>
                <a:cs typeface="Times New Roman" pitchFamily="18" charset="0"/>
              </a:rPr>
              <a:t>Android Display device measuring units</a:t>
            </a:r>
            <a:endParaRPr lang="en-IN" sz="3200" dirty="0">
              <a:solidFill>
                <a:srgbClr val="FF0000"/>
              </a:solidFill>
              <a:latin typeface="Times New Roman" pitchFamily="18" charset="0"/>
              <a:cs typeface="Times New Roman" pitchFamily="18" charset="0"/>
            </a:endParaRPr>
          </a:p>
        </p:txBody>
      </p:sp>
      <p:sp>
        <p:nvSpPr>
          <p:cNvPr id="4" name="Rectangle 1">
            <a:extLst>
              <a:ext uri="{FF2B5EF4-FFF2-40B4-BE49-F238E27FC236}">
                <a16:creationId xmlns:a16="http://schemas.microsoft.com/office/drawing/2014/main" xmlns="" id="{554E7453-6F38-4AB8-A301-C31DD03CF9F6}"/>
              </a:ext>
            </a:extLst>
          </p:cNvPr>
          <p:cNvSpPr>
            <a:spLocks noGrp="1" noChangeArrowheads="1"/>
          </p:cNvSpPr>
          <p:nvPr>
            <p:ph idx="1"/>
          </p:nvPr>
        </p:nvSpPr>
        <p:spPr bwMode="auto">
          <a:xfrm>
            <a:off x="328247" y="1656276"/>
            <a:ext cx="11638254" cy="4431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212121"/>
                </a:solidFill>
                <a:effectLst/>
                <a:latin typeface="var(--mdc-typography-headline3-font-family,var(--mdc-typography-font-family,Roboto,sans-serif))"/>
              </a:rPr>
              <a:t>Density-independent pixels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616161"/>
                </a:solidFill>
                <a:effectLst/>
                <a:latin typeface="Times New Roman" pitchFamily="18" charset="0"/>
                <a:cs typeface="Times New Roman" pitchFamily="18" charset="0"/>
              </a:rPr>
              <a:t>Density-independent pixels, written as </a:t>
            </a:r>
            <a:r>
              <a:rPr kumimoji="0" lang="en-US" altLang="en-US" sz="2800" b="0" i="0" u="none" strike="noStrike" cap="none" normalizeH="0" baseline="0" dirty="0" err="1">
                <a:ln>
                  <a:noFill/>
                </a:ln>
                <a:solidFill>
                  <a:srgbClr val="616161"/>
                </a:solidFill>
                <a:effectLst/>
                <a:latin typeface="Times New Roman" pitchFamily="18" charset="0"/>
                <a:cs typeface="Times New Roman" pitchFamily="18" charset="0"/>
              </a:rPr>
              <a:t>dp</a:t>
            </a:r>
            <a:r>
              <a:rPr kumimoji="0" lang="en-US" altLang="en-US" sz="2800" b="0" i="0" u="none" strike="noStrike" cap="none" normalizeH="0" baseline="0" dirty="0">
                <a:ln>
                  <a:noFill/>
                </a:ln>
                <a:solidFill>
                  <a:srgbClr val="616161"/>
                </a:solidFill>
                <a:effectLst/>
                <a:latin typeface="Times New Roman" pitchFamily="18" charset="0"/>
                <a:cs typeface="Times New Roman" pitchFamily="18" charset="0"/>
              </a:rPr>
              <a:t> (pronounced "dips")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616161"/>
                </a:solidFill>
                <a:effectLst/>
                <a:latin typeface="Times New Roman" pitchFamily="18" charset="0"/>
                <a:cs typeface="Times New Roman" pitchFamily="18" charset="0"/>
              </a:rPr>
              <a:t>, are flexible units that scale to have uniform dimensions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616161"/>
                </a:solidFill>
                <a:effectLst/>
                <a:latin typeface="Times New Roman" pitchFamily="18" charset="0"/>
                <a:cs typeface="Times New Roman" pitchFamily="18" charset="0"/>
              </a:rPr>
              <a:t>on any screen. They provide a flexible way to </a:t>
            </a:r>
            <a:r>
              <a:rPr lang="en-US" sz="2800" b="0" i="0" dirty="0">
                <a:solidFill>
                  <a:srgbClr val="424242"/>
                </a:solidFill>
                <a:effectLst/>
                <a:latin typeface="Times New Roman" pitchFamily="18" charset="0"/>
                <a:cs typeface="Times New Roman" pitchFamily="18" charset="0"/>
              </a:rPr>
              <a:t>accommodate a </a:t>
            </a:r>
          </a:p>
          <a:p>
            <a:pPr marL="0" marR="0" lvl="0" indent="0" algn="just" defTabSz="914400" rtl="0" eaLnBrk="0" fontAlgn="base" latinLnBrk="0" hangingPunct="0">
              <a:lnSpc>
                <a:spcPct val="100000"/>
              </a:lnSpc>
              <a:spcBef>
                <a:spcPct val="0"/>
              </a:spcBef>
              <a:spcAft>
                <a:spcPct val="0"/>
              </a:spcAft>
              <a:buClrTx/>
              <a:buSzTx/>
              <a:buFontTx/>
              <a:buNone/>
              <a:tabLst/>
            </a:pPr>
            <a:r>
              <a:rPr lang="en-US" sz="2800" b="0" i="0" dirty="0">
                <a:solidFill>
                  <a:srgbClr val="424242"/>
                </a:solidFill>
                <a:effectLst/>
                <a:latin typeface="Times New Roman" pitchFamily="18" charset="0"/>
                <a:cs typeface="Times New Roman" pitchFamily="18" charset="0"/>
              </a:rPr>
              <a:t>design across platforms.</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2800" b="0" i="0" dirty="0">
              <a:solidFill>
                <a:srgbClr val="424242"/>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2800" b="1" i="0" dirty="0">
                <a:solidFill>
                  <a:srgbClr val="424242"/>
                </a:solidFill>
                <a:effectLst/>
                <a:latin typeface="Times New Roman" pitchFamily="18" charset="0"/>
                <a:cs typeface="Times New Roman" pitchFamily="18" charset="0"/>
              </a:rPr>
              <a:t>Scalable pixels</a:t>
            </a:r>
          </a:p>
          <a:p>
            <a:pPr marL="0" marR="0" lvl="0" indent="0" algn="just" defTabSz="914400" rtl="0" eaLnBrk="0" fontAlgn="base" latinLnBrk="0" hangingPunct="0">
              <a:lnSpc>
                <a:spcPct val="100000"/>
              </a:lnSpc>
              <a:spcBef>
                <a:spcPct val="0"/>
              </a:spcBef>
              <a:spcAft>
                <a:spcPct val="0"/>
              </a:spcAft>
              <a:buClrTx/>
              <a:buSzTx/>
              <a:buFontTx/>
              <a:buNone/>
              <a:tabLst/>
            </a:pPr>
            <a:r>
              <a:rPr lang="en-US" sz="2800" b="0" i="0" dirty="0">
                <a:solidFill>
                  <a:srgbClr val="424242"/>
                </a:solidFill>
                <a:effectLst/>
                <a:latin typeface="Times New Roman" pitchFamily="18" charset="0"/>
                <a:cs typeface="Times New Roman" pitchFamily="18" charset="0"/>
              </a:rPr>
              <a:t>Scalable pixels (</a:t>
            </a:r>
            <a:r>
              <a:rPr lang="en-US" sz="2800" b="0" i="0" dirty="0" err="1">
                <a:solidFill>
                  <a:srgbClr val="424242"/>
                </a:solidFill>
                <a:effectLst/>
                <a:latin typeface="Times New Roman" pitchFamily="18" charset="0"/>
                <a:cs typeface="Times New Roman" pitchFamily="18" charset="0"/>
              </a:rPr>
              <a:t>sp</a:t>
            </a:r>
            <a:r>
              <a:rPr lang="en-US" sz="2800" b="0" i="0" dirty="0">
                <a:solidFill>
                  <a:srgbClr val="424242"/>
                </a:solidFill>
                <a:effectLst/>
                <a:latin typeface="Times New Roman" pitchFamily="18" charset="0"/>
                <a:cs typeface="Times New Roman" pitchFamily="18" charset="0"/>
              </a:rPr>
              <a:t>) serve the same function as density-independent pixels (</a:t>
            </a:r>
            <a:r>
              <a:rPr lang="en-US" sz="2800" b="0" i="0" dirty="0" err="1">
                <a:solidFill>
                  <a:srgbClr val="424242"/>
                </a:solidFill>
                <a:effectLst/>
                <a:latin typeface="Times New Roman" pitchFamily="18" charset="0"/>
                <a:cs typeface="Times New Roman" pitchFamily="18" charset="0"/>
              </a:rPr>
              <a:t>dp</a:t>
            </a:r>
            <a:r>
              <a:rPr lang="en-US" sz="2800" b="0" i="0" dirty="0">
                <a:solidFill>
                  <a:srgbClr val="424242"/>
                </a:solidFill>
                <a:effectLst/>
                <a:latin typeface="Times New Roman" pitchFamily="18" charset="0"/>
                <a:cs typeface="Times New Roman"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lang="en-US" sz="2800" b="0" i="0" dirty="0">
                <a:solidFill>
                  <a:srgbClr val="424242"/>
                </a:solidFill>
                <a:effectLst/>
                <a:latin typeface="Times New Roman" pitchFamily="18" charset="0"/>
                <a:cs typeface="Times New Roman" pitchFamily="18" charset="0"/>
              </a:rPr>
              <a:t> but for fonts.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424242"/>
              </a:solidFill>
              <a:effectLst/>
              <a:latin typeface="Roboto" panose="020B0604020202020204" pitchFamily="2" charset="0"/>
            </a:endParaRPr>
          </a:p>
        </p:txBody>
      </p:sp>
    </p:spTree>
    <p:extLst>
      <p:ext uri="{BB962C8B-B14F-4D97-AF65-F5344CB8AC3E}">
        <p14:creationId xmlns:p14="http://schemas.microsoft.com/office/powerpoint/2010/main" xmlns="" val="459390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BF2C7-A2C7-4C69-BA9B-6A548BF048E6}"/>
              </a:ext>
            </a:extLst>
          </p:cNvPr>
          <p:cNvSpPr>
            <a:spLocks noGrp="1"/>
          </p:cNvSpPr>
          <p:nvPr>
            <p:ph type="title"/>
          </p:nvPr>
        </p:nvSpPr>
        <p:spPr/>
        <p:txBody>
          <a:bodyPr/>
          <a:lstStyle/>
          <a:p>
            <a:r>
              <a:rPr lang="en-IN" dirty="0"/>
              <a:t> </a:t>
            </a:r>
          </a:p>
        </p:txBody>
      </p:sp>
      <p:pic>
        <p:nvPicPr>
          <p:cNvPr id="9" name="Content Placeholder 8">
            <a:extLst>
              <a:ext uri="{FF2B5EF4-FFF2-40B4-BE49-F238E27FC236}">
                <a16:creationId xmlns:a16="http://schemas.microsoft.com/office/drawing/2014/main" xmlns="" id="{71805EF9-9433-434D-83A8-6C2D809FEB18}"/>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550985" y="539262"/>
            <a:ext cx="11160369" cy="5755566"/>
          </a:xfrm>
        </p:spPr>
      </p:pic>
    </p:spTree>
    <p:extLst>
      <p:ext uri="{BB962C8B-B14F-4D97-AF65-F5344CB8AC3E}">
        <p14:creationId xmlns:p14="http://schemas.microsoft.com/office/powerpoint/2010/main" xmlns="" val="4128716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065B6D99-F185-4171-8F49-0980C5974163}"/>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98965" y="304800"/>
            <a:ext cx="11499957" cy="5658113"/>
          </a:xfrm>
        </p:spPr>
      </p:pic>
    </p:spTree>
    <p:extLst>
      <p:ext uri="{BB962C8B-B14F-4D97-AF65-F5344CB8AC3E}">
        <p14:creationId xmlns:p14="http://schemas.microsoft.com/office/powerpoint/2010/main" xmlns="" val="4032688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65A3125-E29F-497B-A1E1-71F72983149E}"/>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143000" y="1430214"/>
            <a:ext cx="9872663" cy="4443047"/>
          </a:xfrm>
        </p:spPr>
      </p:pic>
    </p:spTree>
    <p:extLst>
      <p:ext uri="{BB962C8B-B14F-4D97-AF65-F5344CB8AC3E}">
        <p14:creationId xmlns:p14="http://schemas.microsoft.com/office/powerpoint/2010/main" xmlns="" val="3214879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726831"/>
          </a:xfrm>
        </p:spPr>
        <p:txBody>
          <a:bodyPr>
            <a:normAutofit fontScale="90000"/>
          </a:bodyPr>
          <a:lstStyle/>
          <a:p>
            <a:pPr algn="ctr"/>
            <a:r>
              <a:rPr lang="en-US" sz="3600" dirty="0">
                <a:solidFill>
                  <a:srgbClr val="FF0000"/>
                </a:solidFill>
                <a:latin typeface="Times New Roman" pitchFamily="18" charset="0"/>
                <a:cs typeface="Times New Roman" pitchFamily="18" charset="0"/>
              </a:rPr>
              <a:t>Android UI Layouts </a:t>
            </a:r>
            <a:r>
              <a:rPr lang="en-US" dirty="0">
                <a:solidFill>
                  <a:srgbClr val="FF0000"/>
                </a:solidFill>
              </a:rPr>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351692" y="1043353"/>
            <a:ext cx="11371385" cy="5521569"/>
          </a:xfrm>
        </p:spPr>
        <p:txBody>
          <a:bodyPr>
            <a:normAutofit/>
          </a:bodyPr>
          <a:lstStyle/>
          <a:p>
            <a:pPr algn="just">
              <a:buFont typeface="Arial" pitchFamily="34" charset="0"/>
              <a:buChar char="•"/>
            </a:pPr>
            <a:r>
              <a:rPr lang="en-US" sz="2800" dirty="0">
                <a:solidFill>
                  <a:schemeClr val="tx1"/>
                </a:solidFill>
                <a:latin typeface="Times New Roman" pitchFamily="18" charset="0"/>
                <a:cs typeface="Times New Roman" pitchFamily="18" charset="0"/>
              </a:rPr>
              <a:t>In android, </a:t>
            </a:r>
            <a:r>
              <a:rPr lang="en-US" sz="2800" b="1" dirty="0">
                <a:solidFill>
                  <a:schemeClr val="tx1"/>
                </a:solidFill>
                <a:latin typeface="Times New Roman" pitchFamily="18" charset="0"/>
                <a:cs typeface="Times New Roman" pitchFamily="18" charset="0"/>
              </a:rPr>
              <a:t>Layout</a:t>
            </a:r>
            <a:r>
              <a:rPr lang="en-US" sz="2800" dirty="0">
                <a:solidFill>
                  <a:schemeClr val="tx1"/>
                </a:solidFill>
                <a:latin typeface="Times New Roman" pitchFamily="18" charset="0"/>
                <a:cs typeface="Times New Roman" pitchFamily="18" charset="0"/>
              </a:rPr>
              <a:t> is used to define the user interface for an app or </a:t>
            </a:r>
            <a:r>
              <a:rPr lang="en-US" sz="2800" u="sng" dirty="0">
                <a:solidFill>
                  <a:schemeClr val="tx1"/>
                </a:solidFill>
                <a:latin typeface="Times New Roman" pitchFamily="18" charset="0"/>
                <a:cs typeface="Times New Roman" pitchFamily="18" charset="0"/>
                <a:hlinkClick r:id="rId2" tooltip="Android Activities with Examples"/>
              </a:rPr>
              <a:t>activity</a:t>
            </a:r>
            <a:r>
              <a:rPr lang="en-US" sz="2800" dirty="0">
                <a:solidFill>
                  <a:schemeClr val="tx1"/>
                </a:solidFill>
                <a:latin typeface="Times New Roman" pitchFamily="18" charset="0"/>
                <a:cs typeface="Times New Roman" pitchFamily="18" charset="0"/>
              </a:rPr>
              <a:t> and it will hold the UI elements that will appear to the user.</a:t>
            </a:r>
          </a:p>
          <a:p>
            <a:r>
              <a:rPr lang="en-US" sz="2800" dirty="0">
                <a:solidFill>
                  <a:schemeClr val="tx1"/>
                </a:solidFill>
                <a:latin typeface="Times New Roman" pitchFamily="18" charset="0"/>
                <a:cs typeface="Times New Roman" pitchFamily="18" charset="0"/>
              </a:rPr>
              <a:t>The user interface in the android app is made with a collection of View and </a:t>
            </a:r>
            <a:r>
              <a:rPr lang="en-US" sz="2800" dirty="0" err="1">
                <a:solidFill>
                  <a:schemeClr val="tx1"/>
                </a:solidFill>
                <a:latin typeface="Times New Roman" pitchFamily="18" charset="0"/>
                <a:cs typeface="Times New Roman" pitchFamily="18" charset="0"/>
              </a:rPr>
              <a:t>ViewGroup</a:t>
            </a:r>
            <a:r>
              <a:rPr lang="en-US" sz="2800" dirty="0">
                <a:solidFill>
                  <a:schemeClr val="tx1"/>
                </a:solidFill>
                <a:latin typeface="Times New Roman" pitchFamily="18" charset="0"/>
                <a:cs typeface="Times New Roman" pitchFamily="18" charset="0"/>
              </a:rPr>
              <a:t> objects.</a:t>
            </a:r>
          </a:p>
          <a:p>
            <a:r>
              <a:rPr lang="en-US" sz="2800" dirty="0">
                <a:solidFill>
                  <a:schemeClr val="tx1"/>
                </a:solidFill>
                <a:latin typeface="Times New Roman" pitchFamily="18" charset="0"/>
                <a:cs typeface="Times New Roman" pitchFamily="18" charset="0"/>
              </a:rPr>
              <a:t>Generally, the android apps will contain one or more activities and each activity is one screen of the app. </a:t>
            </a:r>
          </a:p>
          <a:p>
            <a:r>
              <a:rPr lang="en-US" sz="2800" dirty="0">
                <a:solidFill>
                  <a:schemeClr val="tx1"/>
                </a:solidFill>
                <a:latin typeface="Times New Roman" pitchFamily="18" charset="0"/>
                <a:cs typeface="Times New Roman" pitchFamily="18" charset="0"/>
              </a:rPr>
              <a:t>The activities will contain multiple UI components and those UI components are the instances of View and </a:t>
            </a:r>
            <a:r>
              <a:rPr lang="en-US" sz="2800" dirty="0" err="1">
                <a:solidFill>
                  <a:schemeClr val="tx1"/>
                </a:solidFill>
                <a:latin typeface="Times New Roman" pitchFamily="18" charset="0"/>
                <a:cs typeface="Times New Roman" pitchFamily="18" charset="0"/>
              </a:rPr>
              <a:t>ViewGroup</a:t>
            </a:r>
            <a:r>
              <a:rPr lang="en-US" sz="2800" dirty="0">
                <a:solidFill>
                  <a:schemeClr val="tx1"/>
                </a:solidFill>
                <a:latin typeface="Times New Roman" pitchFamily="18" charset="0"/>
                <a:cs typeface="Times New Roman" pitchFamily="18" charset="0"/>
              </a:rPr>
              <a:t> subclasses.</a:t>
            </a:r>
          </a:p>
          <a:p>
            <a:r>
              <a:rPr lang="en-US" sz="2800" dirty="0">
                <a:solidFill>
                  <a:schemeClr val="tx1"/>
                </a:solidFill>
                <a:latin typeface="Times New Roman" pitchFamily="18" charset="0"/>
                <a:cs typeface="Times New Roman" pitchFamily="18" charset="0"/>
              </a:rPr>
              <a:t> The View is a base class for all UI components in android and it is used to create an interactive UI components such as </a:t>
            </a:r>
            <a:r>
              <a:rPr lang="en-US" sz="2800" dirty="0" err="1">
                <a:solidFill>
                  <a:schemeClr val="tx1"/>
                </a:solidFill>
                <a:latin typeface="Times New Roman" pitchFamily="18" charset="0"/>
                <a:cs typeface="Times New Roman" pitchFamily="18" charset="0"/>
                <a:hlinkClick r:id="rId3" tooltip="Android TextView with Examples"/>
              </a:rPr>
              <a:t>TextView</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hlinkClick r:id="rId4" tooltip="Android EditText with Examples"/>
              </a:rPr>
              <a:t>EditText</a:t>
            </a:r>
            <a:r>
              <a:rPr lang="en-US" sz="2800" dirty="0">
                <a:solidFill>
                  <a:schemeClr val="tx1"/>
                </a:solidFill>
                <a:latin typeface="Times New Roman" pitchFamily="18" charset="0"/>
                <a:cs typeface="Times New Roman" pitchFamily="18" charset="0"/>
              </a:rPr>
              <a:t>, </a:t>
            </a:r>
            <a:r>
              <a:rPr lang="en-US" sz="2800" dirty="0">
                <a:solidFill>
                  <a:schemeClr val="tx1"/>
                </a:solidFill>
                <a:latin typeface="Times New Roman" pitchFamily="18" charset="0"/>
                <a:cs typeface="Times New Roman" pitchFamily="18" charset="0"/>
                <a:hlinkClick r:id="rId5" tooltip="Android CheckBox with Examples"/>
              </a:rPr>
              <a:t>Checkbox</a:t>
            </a:r>
            <a:r>
              <a:rPr lang="en-US" sz="2800" dirty="0">
                <a:solidFill>
                  <a:schemeClr val="tx1"/>
                </a:solidFill>
                <a:latin typeface="Times New Roman" pitchFamily="18" charset="0"/>
                <a:cs typeface="Times New Roman" pitchFamily="18" charset="0"/>
              </a:rPr>
              <a:t>, </a:t>
            </a:r>
            <a:r>
              <a:rPr lang="en-US" sz="2800" dirty="0">
                <a:solidFill>
                  <a:schemeClr val="tx1"/>
                </a:solidFill>
                <a:latin typeface="Times New Roman" pitchFamily="18" charset="0"/>
                <a:cs typeface="Times New Roman" pitchFamily="18" charset="0"/>
                <a:hlinkClick r:id="rId6" tooltip="Android Radio Button with Examples"/>
              </a:rPr>
              <a:t>Radio Button</a:t>
            </a:r>
            <a:r>
              <a:rPr lang="en-US" sz="2800" dirty="0">
                <a:solidFill>
                  <a:schemeClr val="tx1"/>
                </a:solidFill>
                <a:latin typeface="Times New Roman" pitchFamily="18" charset="0"/>
                <a:cs typeface="Times New Roman" pitchFamily="18" charset="0"/>
              </a:rPr>
              <a:t>, etc. and it responsible for event handling and drawing.</a:t>
            </a:r>
          </a:p>
          <a:p>
            <a:endParaRPr lang="en-US" dirty="0"/>
          </a:p>
          <a:p>
            <a:endParaRPr lang="en-US" dirty="0"/>
          </a:p>
          <a:p>
            <a:pPr algn="just">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422031" y="223207"/>
            <a:ext cx="11488615" cy="645966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9600"/>
            <a:ext cx="11336215" cy="1356360"/>
          </a:xfrm>
        </p:spPr>
        <p:txBody>
          <a:bodyPr>
            <a:noAutofit/>
          </a:bodyPr>
          <a:lstStyle/>
          <a:p>
            <a:pPr algn="just">
              <a:buFont typeface="Wingdings" pitchFamily="2" charset="2"/>
              <a:buChar char="§"/>
            </a:pPr>
            <a:r>
              <a:rPr lang="en-US" sz="2800" dirty="0">
                <a:solidFill>
                  <a:schemeClr val="tx1"/>
                </a:solidFill>
                <a:latin typeface="Times New Roman" pitchFamily="18" charset="0"/>
                <a:cs typeface="Times New Roman" pitchFamily="18" charset="0"/>
              </a:rPr>
              <a:t>The </a:t>
            </a:r>
            <a:r>
              <a:rPr lang="en-US" sz="2800" dirty="0" err="1">
                <a:solidFill>
                  <a:schemeClr val="tx1"/>
                </a:solidFill>
                <a:latin typeface="Times New Roman" pitchFamily="18" charset="0"/>
                <a:cs typeface="Times New Roman" pitchFamily="18" charset="0"/>
              </a:rPr>
              <a:t>ViewGroup</a:t>
            </a:r>
            <a:r>
              <a:rPr lang="en-US" sz="2800" dirty="0">
                <a:solidFill>
                  <a:schemeClr val="tx1"/>
                </a:solidFill>
                <a:latin typeface="Times New Roman" pitchFamily="18" charset="0"/>
                <a:cs typeface="Times New Roman" pitchFamily="18" charset="0"/>
              </a:rPr>
              <a:t> is a subclass of View and it will act as a base class for </a:t>
            </a:r>
            <a:r>
              <a:rPr lang="en-US" sz="2800" b="1" dirty="0">
                <a:solidFill>
                  <a:schemeClr val="tx1"/>
                </a:solidFill>
                <a:latin typeface="Times New Roman" pitchFamily="18" charset="0"/>
                <a:cs typeface="Times New Roman" pitchFamily="18" charset="0"/>
              </a:rPr>
              <a:t>layouts</a:t>
            </a:r>
            <a:r>
              <a:rPr lang="en-US" sz="2800" dirty="0">
                <a:solidFill>
                  <a:schemeClr val="tx1"/>
                </a:solidFill>
                <a:latin typeface="Times New Roman" pitchFamily="18" charset="0"/>
                <a:cs typeface="Times New Roman" pitchFamily="18" charset="0"/>
              </a:rPr>
              <a:t> and </a:t>
            </a:r>
            <a:r>
              <a:rPr lang="en-US" sz="2800" b="1" dirty="0">
                <a:solidFill>
                  <a:schemeClr val="tx1"/>
                </a:solidFill>
                <a:latin typeface="Times New Roman" pitchFamily="18" charset="0"/>
                <a:cs typeface="Times New Roman" pitchFamily="18" charset="0"/>
              </a:rPr>
              <a:t>layouts parameters</a:t>
            </a:r>
            <a:r>
              <a:rPr lang="en-US" sz="2800" dirty="0">
                <a:solidFill>
                  <a:schemeClr val="tx1"/>
                </a:solidFill>
                <a:latin typeface="Times New Roman" pitchFamily="18" charset="0"/>
                <a:cs typeface="Times New Roman" pitchFamily="18" charset="0"/>
              </a:rPr>
              <a:t>.</a:t>
            </a:r>
            <a:br>
              <a:rPr lang="en-US" sz="2800" dirty="0">
                <a:solidFill>
                  <a:schemeClr val="tx1"/>
                </a:solidFill>
                <a:latin typeface="Times New Roman" pitchFamily="18" charset="0"/>
                <a:cs typeface="Times New Roman" pitchFamily="18" charset="0"/>
              </a:rPr>
            </a:br>
            <a:r>
              <a:rPr lang="en-US" sz="2800" dirty="0">
                <a:solidFill>
                  <a:schemeClr val="tx1"/>
                </a:solidFill>
                <a:latin typeface="Times New Roman" pitchFamily="18" charset="0"/>
                <a:cs typeface="Times New Roman" pitchFamily="18" charset="0"/>
              </a:rPr>
              <a:t> </a:t>
            </a:r>
            <a:br>
              <a:rPr lang="en-US" sz="2800" dirty="0">
                <a:solidFill>
                  <a:schemeClr val="tx1"/>
                </a:solidFill>
                <a:latin typeface="Times New Roman" pitchFamily="18" charset="0"/>
                <a:cs typeface="Times New Roman" pitchFamily="18" charset="0"/>
              </a:rPr>
            </a:br>
            <a:r>
              <a:rPr lang="en-US" sz="2800" dirty="0">
                <a:solidFill>
                  <a:schemeClr val="tx1"/>
                </a:solidFill>
                <a:latin typeface="Times New Roman" pitchFamily="18" charset="0"/>
                <a:cs typeface="Times New Roman" pitchFamily="18" charset="0"/>
              </a:rPr>
              <a:t>The </a:t>
            </a:r>
            <a:r>
              <a:rPr lang="en-US" sz="2800" dirty="0" err="1">
                <a:solidFill>
                  <a:schemeClr val="tx1"/>
                </a:solidFill>
                <a:latin typeface="Times New Roman" pitchFamily="18" charset="0"/>
                <a:cs typeface="Times New Roman" pitchFamily="18" charset="0"/>
              </a:rPr>
              <a:t>ViewGroup</a:t>
            </a:r>
            <a:r>
              <a:rPr lang="en-US" sz="2800" dirty="0">
                <a:solidFill>
                  <a:schemeClr val="tx1"/>
                </a:solidFill>
                <a:latin typeface="Times New Roman" pitchFamily="18" charset="0"/>
                <a:cs typeface="Times New Roman" pitchFamily="18" charset="0"/>
              </a:rPr>
              <a:t> will provide an invisible containers to hold other Views or </a:t>
            </a:r>
            <a:r>
              <a:rPr lang="en-US" sz="2800" dirty="0" err="1">
                <a:solidFill>
                  <a:schemeClr val="tx1"/>
                </a:solidFill>
                <a:latin typeface="Times New Roman" pitchFamily="18" charset="0"/>
                <a:cs typeface="Times New Roman" pitchFamily="18" charset="0"/>
              </a:rPr>
              <a:t>ViewGroups</a:t>
            </a:r>
            <a:r>
              <a:rPr lang="en-US" sz="2800" dirty="0">
                <a:solidFill>
                  <a:schemeClr val="tx1"/>
                </a:solidFill>
                <a:latin typeface="Times New Roman" pitchFamily="18" charset="0"/>
                <a:cs typeface="Times New Roman" pitchFamily="18" charset="0"/>
              </a:rPr>
              <a:t> and to define the layout properties.</a:t>
            </a:r>
          </a:p>
        </p:txBody>
      </p:sp>
      <p:sp>
        <p:nvSpPr>
          <p:cNvPr id="3" name="Content Placeholder 2"/>
          <p:cNvSpPr>
            <a:spLocks noGrp="1"/>
          </p:cNvSpPr>
          <p:nvPr>
            <p:ph idx="1"/>
          </p:nvPr>
        </p:nvSpPr>
        <p:spPr>
          <a:xfrm>
            <a:off x="422032" y="2661138"/>
            <a:ext cx="11430000" cy="3786554"/>
          </a:xfrm>
        </p:spPr>
        <p:txBody>
          <a:bodyPr/>
          <a:lstStyle/>
          <a:p>
            <a:pPr>
              <a:buNone/>
            </a:pPr>
            <a:r>
              <a:rPr lang="en-US" sz="2800" dirty="0">
                <a:solidFill>
                  <a:srgbClr val="FF0000"/>
                </a:solidFill>
                <a:latin typeface="Times New Roman" pitchFamily="18" charset="0"/>
                <a:cs typeface="Times New Roman" pitchFamily="18" charset="0"/>
              </a:rPr>
              <a:t>In android, we can define a layouts in two ways, those are</a:t>
            </a:r>
          </a:p>
          <a:p>
            <a:r>
              <a:rPr lang="en-US" sz="2800" dirty="0">
                <a:solidFill>
                  <a:schemeClr val="tx1"/>
                </a:solidFill>
                <a:latin typeface="Times New Roman" pitchFamily="18" charset="0"/>
                <a:cs typeface="Times New Roman" pitchFamily="18" charset="0"/>
              </a:rPr>
              <a:t>Declare UI elements in XML</a:t>
            </a:r>
          </a:p>
          <a:p>
            <a:r>
              <a:rPr lang="en-US" sz="2800" dirty="0">
                <a:solidFill>
                  <a:schemeClr val="tx1"/>
                </a:solidFill>
                <a:latin typeface="Times New Roman" pitchFamily="18" charset="0"/>
                <a:cs typeface="Times New Roman" pitchFamily="18" charset="0"/>
              </a:rPr>
              <a:t>Instantiate layout elements at runtime</a:t>
            </a:r>
          </a:p>
          <a:p>
            <a:pPr>
              <a:buNone/>
            </a:pPr>
            <a:endParaRPr lang="en-US" sz="2800" dirty="0">
              <a:solidFill>
                <a:schemeClr val="tx1"/>
              </a:solidFill>
              <a:latin typeface="Times New Roman" pitchFamily="18" charset="0"/>
              <a:cs typeface="Times New Roman" pitchFamily="18" charset="0"/>
            </a:endParaRPr>
          </a:p>
          <a:p>
            <a:pPr>
              <a:buNone/>
            </a:pPr>
            <a:r>
              <a:rPr lang="en-US" sz="2800" dirty="0">
                <a:solidFill>
                  <a:schemeClr val="tx1"/>
                </a:solidFill>
                <a:latin typeface="Times New Roman" pitchFamily="18" charset="0"/>
                <a:cs typeface="Times New Roman" pitchFamily="18" charset="0"/>
              </a:rPr>
              <a:t>The android framework will allow us to use either or both of these methods to define our application’s UI. </a:t>
            </a:r>
          </a:p>
          <a:p>
            <a:pPr>
              <a:buNone/>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527538"/>
          </a:xfrm>
        </p:spPr>
        <p:txBody>
          <a:bodyPr>
            <a:normAutofit fontScale="90000"/>
          </a:bodyPr>
          <a:lstStyle/>
          <a:p>
            <a:pPr algn="ctr"/>
            <a:r>
              <a:rPr lang="en-US" sz="2700" dirty="0">
                <a:solidFill>
                  <a:srgbClr val="FF0000"/>
                </a:solidFill>
                <a:latin typeface="Times New Roman" pitchFamily="18" charset="0"/>
                <a:cs typeface="Times New Roman" pitchFamily="18" charset="0"/>
              </a:rPr>
              <a:t>Declare UI Elements in XML</a:t>
            </a:r>
            <a:r>
              <a:rPr lang="en-US" dirty="0"/>
              <a:t/>
            </a:r>
            <a:br>
              <a:rPr lang="en-US" dirty="0"/>
            </a:br>
            <a:endParaRPr lang="en-US" dirty="0"/>
          </a:p>
        </p:txBody>
      </p:sp>
      <p:sp>
        <p:nvSpPr>
          <p:cNvPr id="3" name="Content Placeholder 2"/>
          <p:cNvSpPr>
            <a:spLocks noGrp="1"/>
          </p:cNvSpPr>
          <p:nvPr>
            <p:ph idx="1"/>
          </p:nvPr>
        </p:nvSpPr>
        <p:spPr>
          <a:xfrm>
            <a:off x="504092" y="879231"/>
            <a:ext cx="11195539" cy="5556738"/>
          </a:xfrm>
        </p:spPr>
        <p:txBody>
          <a:bodyPr>
            <a:normAutofit/>
          </a:bodyPr>
          <a:lstStyle/>
          <a:p>
            <a:pPr>
              <a:buFont typeface="Arial" pitchFamily="34" charset="0"/>
              <a:buChar char="•"/>
            </a:pPr>
            <a:r>
              <a:rPr lang="en-US" sz="2800" dirty="0">
                <a:solidFill>
                  <a:schemeClr val="tx1"/>
                </a:solidFill>
                <a:latin typeface="Times New Roman" pitchFamily="18" charset="0"/>
                <a:cs typeface="Times New Roman" pitchFamily="18" charset="0"/>
              </a:rPr>
              <a:t>In android, we can create layouts same like web pages in HTML by using default </a:t>
            </a:r>
            <a:r>
              <a:rPr lang="en-US" sz="2800" dirty="0">
                <a:solidFill>
                  <a:schemeClr val="tx1"/>
                </a:solidFill>
                <a:latin typeface="Times New Roman" pitchFamily="18" charset="0"/>
                <a:cs typeface="Times New Roman" pitchFamily="18" charset="0"/>
                <a:hlinkClick r:id="rId2" tooltip="Android View and ViewGroup with Examples"/>
              </a:rPr>
              <a:t>Views and </a:t>
            </a:r>
            <a:r>
              <a:rPr lang="en-US" sz="2800" dirty="0" err="1">
                <a:solidFill>
                  <a:schemeClr val="tx1"/>
                </a:solidFill>
                <a:latin typeface="Times New Roman" pitchFamily="18" charset="0"/>
                <a:cs typeface="Times New Roman" pitchFamily="18" charset="0"/>
                <a:hlinkClick r:id="rId2" tooltip="Android View and ViewGroup with Examples"/>
              </a:rPr>
              <a:t>ViewGroups</a:t>
            </a:r>
            <a:r>
              <a:rPr lang="en-US" sz="2800" dirty="0">
                <a:solidFill>
                  <a:schemeClr val="tx1"/>
                </a:solidFill>
                <a:latin typeface="Times New Roman" pitchFamily="18" charset="0"/>
                <a:cs typeface="Times New Roman" pitchFamily="18" charset="0"/>
              </a:rPr>
              <a:t> in the XML file. </a:t>
            </a:r>
          </a:p>
          <a:p>
            <a:pPr>
              <a:buFont typeface="Arial" pitchFamily="34" charset="0"/>
              <a:buChar char="•"/>
            </a:pPr>
            <a:endParaRPr lang="en-US" sz="2800" dirty="0">
              <a:solidFill>
                <a:schemeClr val="tx1"/>
              </a:solidFill>
              <a:latin typeface="Times New Roman" pitchFamily="18" charset="0"/>
              <a:cs typeface="Times New Roman" pitchFamily="18" charset="0"/>
            </a:endParaRPr>
          </a:p>
          <a:p>
            <a:pPr>
              <a:buFont typeface="Arial" pitchFamily="34" charset="0"/>
              <a:buChar char="•"/>
            </a:pPr>
            <a:r>
              <a:rPr lang="en-US" sz="2800" dirty="0">
                <a:solidFill>
                  <a:schemeClr val="tx1"/>
                </a:solidFill>
                <a:latin typeface="Times New Roman" pitchFamily="18" charset="0"/>
                <a:cs typeface="Times New Roman" pitchFamily="18" charset="0"/>
              </a:rPr>
              <a:t>The layout file must contain only one root element, which must be a View or </a:t>
            </a:r>
            <a:r>
              <a:rPr lang="en-US" sz="2800" dirty="0" err="1">
                <a:solidFill>
                  <a:schemeClr val="tx1"/>
                </a:solidFill>
                <a:latin typeface="Times New Roman" pitchFamily="18" charset="0"/>
                <a:cs typeface="Times New Roman" pitchFamily="18" charset="0"/>
              </a:rPr>
              <a:t>ViewGroup</a:t>
            </a:r>
            <a:r>
              <a:rPr lang="en-US" sz="2800" dirty="0">
                <a:solidFill>
                  <a:schemeClr val="tx1"/>
                </a:solidFill>
                <a:latin typeface="Times New Roman" pitchFamily="18" charset="0"/>
                <a:cs typeface="Times New Roman" pitchFamily="18" charset="0"/>
              </a:rPr>
              <a:t> object.</a:t>
            </a:r>
          </a:p>
          <a:p>
            <a:pPr>
              <a:buFont typeface="Arial" pitchFamily="34" charset="0"/>
              <a:buChar char="•"/>
            </a:pPr>
            <a:endParaRPr lang="en-US" sz="2800" dirty="0">
              <a:solidFill>
                <a:schemeClr val="tx1"/>
              </a:solidFill>
              <a:latin typeface="Times New Roman" pitchFamily="18" charset="0"/>
              <a:cs typeface="Times New Roman" pitchFamily="18" charset="0"/>
            </a:endParaRPr>
          </a:p>
          <a:p>
            <a:pPr>
              <a:buFont typeface="Arial" pitchFamily="34" charset="0"/>
              <a:buChar char="•"/>
            </a:pPr>
            <a:r>
              <a:rPr lang="en-US" sz="2800" dirty="0">
                <a:solidFill>
                  <a:schemeClr val="tx1"/>
                </a:solidFill>
                <a:latin typeface="Times New Roman" pitchFamily="18" charset="0"/>
                <a:cs typeface="Times New Roman" pitchFamily="18" charset="0"/>
              </a:rPr>
              <a:t>Once we define the root element, then we can add additional layout objects or widgets as child elements to build the View hierarchy that defines our layout.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45AEAC-B839-4D1E-8BEF-DB816274E495}"/>
              </a:ext>
            </a:extLst>
          </p:cNvPr>
          <p:cNvSpPr>
            <a:spLocks noGrp="1"/>
          </p:cNvSpPr>
          <p:nvPr>
            <p:ph type="title"/>
          </p:nvPr>
        </p:nvSpPr>
        <p:spPr>
          <a:xfrm>
            <a:off x="269633" y="609600"/>
            <a:ext cx="3083168" cy="1356360"/>
          </a:xfrm>
        </p:spPr>
        <p:txBody>
          <a:bodyPr>
            <a:normAutofit/>
          </a:bodyPr>
          <a:lstStyle/>
          <a:p>
            <a:r>
              <a:rPr lang="en-IN" sz="2400" dirty="0">
                <a:solidFill>
                  <a:srgbClr val="FF0000"/>
                </a:solidFill>
              </a:rPr>
              <a:t>Activity Life Cycle</a:t>
            </a:r>
          </a:p>
        </p:txBody>
      </p:sp>
      <p:pic>
        <p:nvPicPr>
          <p:cNvPr id="1026" name="Picture 2" descr="android activity lifecycle">
            <a:extLst>
              <a:ext uri="{FF2B5EF4-FFF2-40B4-BE49-F238E27FC236}">
                <a16:creationId xmlns:a16="http://schemas.microsoft.com/office/drawing/2014/main" xmlns="" id="{566103EA-4445-4D1D-B7B3-2C0D3F06BCC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17630" y="247283"/>
            <a:ext cx="7983415" cy="64103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8673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45" y="246185"/>
            <a:ext cx="11570677" cy="1055077"/>
          </a:xfrm>
        </p:spPr>
        <p:txBody>
          <a:bodyPr>
            <a:noAutofit/>
          </a:bodyPr>
          <a:lstStyle/>
          <a:p>
            <a:pPr algn="just"/>
            <a:r>
              <a:rPr lang="en-US" sz="2800" dirty="0">
                <a:solidFill>
                  <a:schemeClr val="tx1"/>
                </a:solidFill>
                <a:latin typeface="Times New Roman" pitchFamily="18" charset="0"/>
                <a:cs typeface="Times New Roman" pitchFamily="18" charset="0"/>
              </a:rPr>
              <a:t>Following is the example of defining a layout in an XML file (</a:t>
            </a:r>
            <a:r>
              <a:rPr lang="en-US" sz="2800" b="1" dirty="0">
                <a:solidFill>
                  <a:schemeClr val="tx1"/>
                </a:solidFill>
                <a:latin typeface="Times New Roman" pitchFamily="18" charset="0"/>
                <a:cs typeface="Times New Roman" pitchFamily="18" charset="0"/>
              </a:rPr>
              <a:t>activity_main.xml</a:t>
            </a:r>
            <a:r>
              <a:rPr lang="en-US" sz="2800" dirty="0">
                <a:solidFill>
                  <a:schemeClr val="tx1"/>
                </a:solidFill>
                <a:latin typeface="Times New Roman" pitchFamily="18" charset="0"/>
                <a:cs typeface="Times New Roman" pitchFamily="18" charset="0"/>
              </a:rPr>
              <a:t>) using </a:t>
            </a:r>
            <a:r>
              <a:rPr lang="en-US" sz="2800" dirty="0" err="1">
                <a:solidFill>
                  <a:schemeClr val="tx1"/>
                </a:solidFill>
                <a:latin typeface="Times New Roman" pitchFamily="18" charset="0"/>
                <a:cs typeface="Times New Roman" pitchFamily="18" charset="0"/>
                <a:hlinkClick r:id="rId2" tooltip="Android Linear Layout with Examples"/>
              </a:rPr>
              <a:t>LinearLayout</a:t>
            </a:r>
            <a:r>
              <a:rPr lang="en-US" sz="2800" dirty="0">
                <a:solidFill>
                  <a:schemeClr val="tx1"/>
                </a:solidFill>
                <a:latin typeface="Times New Roman" pitchFamily="18" charset="0"/>
                <a:cs typeface="Times New Roman" pitchFamily="18" charset="0"/>
              </a:rPr>
              <a:t> to hold a </a:t>
            </a:r>
            <a:r>
              <a:rPr lang="en-US" sz="2800" dirty="0" err="1">
                <a:solidFill>
                  <a:schemeClr val="tx1"/>
                </a:solidFill>
                <a:latin typeface="Times New Roman" pitchFamily="18" charset="0"/>
                <a:cs typeface="Times New Roman" pitchFamily="18" charset="0"/>
                <a:hlinkClick r:id="rId3" tooltip="Android TextView with Examples"/>
              </a:rPr>
              <a:t>TextView</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hlinkClick r:id="rId4" tooltip="Android EditText with Examples"/>
              </a:rPr>
              <a:t>EditText</a:t>
            </a:r>
            <a:r>
              <a:rPr lang="en-US" sz="2800" dirty="0">
                <a:solidFill>
                  <a:schemeClr val="tx1"/>
                </a:solidFill>
                <a:latin typeface="Times New Roman" pitchFamily="18" charset="0"/>
                <a:cs typeface="Times New Roman" pitchFamily="18" charset="0"/>
              </a:rPr>
              <a:t>, and </a:t>
            </a:r>
            <a:r>
              <a:rPr lang="en-US" sz="2800" dirty="0">
                <a:solidFill>
                  <a:schemeClr val="tx1"/>
                </a:solidFill>
                <a:latin typeface="Times New Roman" pitchFamily="18" charset="0"/>
                <a:cs typeface="Times New Roman" pitchFamily="18" charset="0"/>
                <a:hlinkClick r:id="rId5" tooltip="Android Button with Examples"/>
              </a:rPr>
              <a:t>Button</a:t>
            </a:r>
            <a:r>
              <a:rPr lang="en-US" sz="2800" dirty="0">
                <a:solidFill>
                  <a:schemeClr val="tx1"/>
                </a:solidFill>
                <a:latin typeface="Times New Roman" pitchFamily="18" charset="0"/>
                <a:cs typeface="Times New Roman" pitchFamily="18" charset="0"/>
              </a:rPr>
              <a:t>.</a:t>
            </a:r>
          </a:p>
        </p:txBody>
      </p:sp>
      <p:pic>
        <p:nvPicPr>
          <p:cNvPr id="1026" name="Picture 2"/>
          <p:cNvPicPr>
            <a:picLocks noGrp="1" noChangeAspect="1" noChangeArrowheads="1"/>
          </p:cNvPicPr>
          <p:nvPr>
            <p:ph idx="1"/>
          </p:nvPr>
        </p:nvPicPr>
        <p:blipFill>
          <a:blip r:embed="rId6"/>
          <a:srcRect/>
          <a:stretch>
            <a:fillRect/>
          </a:stretch>
        </p:blipFill>
        <p:spPr bwMode="auto">
          <a:xfrm>
            <a:off x="867508" y="1383323"/>
            <a:ext cx="10808677" cy="547467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15815"/>
            <a:ext cx="9875520" cy="574430"/>
          </a:xfrm>
        </p:spPr>
        <p:txBody>
          <a:bodyPr>
            <a:normAutofit fontScale="90000"/>
          </a:bodyPr>
          <a:lstStyle/>
          <a:p>
            <a:pPr algn="ctr"/>
            <a:r>
              <a:rPr lang="en-US" sz="3100" dirty="0">
                <a:solidFill>
                  <a:schemeClr val="accent2"/>
                </a:solidFill>
                <a:latin typeface="Times New Roman" pitchFamily="18" charset="0"/>
                <a:cs typeface="Times New Roman" pitchFamily="18" charset="0"/>
              </a:rPr>
              <a:t>Load XML Layout File from an Activity</a:t>
            </a:r>
            <a:r>
              <a:rPr lang="en-US" dirty="0">
                <a:solidFill>
                  <a:schemeClr val="accent2"/>
                </a:solidFill>
              </a:rPr>
              <a:t/>
            </a:r>
            <a:br>
              <a:rPr lang="en-US" dirty="0">
                <a:solidFill>
                  <a:schemeClr val="accent2"/>
                </a:solidFill>
              </a:rPr>
            </a:br>
            <a:endParaRPr lang="en-US" dirty="0">
              <a:solidFill>
                <a:schemeClr val="accent2"/>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808892" y="715108"/>
            <a:ext cx="10468708" cy="5322277"/>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51693"/>
            <a:ext cx="9875520" cy="480646"/>
          </a:xfrm>
        </p:spPr>
        <p:txBody>
          <a:bodyPr>
            <a:noAutofit/>
          </a:bodyPr>
          <a:lstStyle/>
          <a:p>
            <a:pPr algn="ctr"/>
            <a:r>
              <a:rPr lang="en-US" sz="2800" dirty="0">
                <a:solidFill>
                  <a:schemeClr val="accent2"/>
                </a:solidFill>
                <a:latin typeface="Times New Roman" pitchFamily="18" charset="0"/>
                <a:cs typeface="Times New Roman" pitchFamily="18" charset="0"/>
              </a:rPr>
              <a:t>Instantiate Layout Elements at Runtime</a:t>
            </a:r>
            <a:br>
              <a:rPr lang="en-US" sz="2800" dirty="0">
                <a:solidFill>
                  <a:schemeClr val="accent2"/>
                </a:solidFill>
                <a:latin typeface="Times New Roman" pitchFamily="18" charset="0"/>
                <a:cs typeface="Times New Roman" pitchFamily="18" charset="0"/>
              </a:rPr>
            </a:br>
            <a:endParaRPr lang="en-US" sz="2800" dirty="0">
              <a:solidFill>
                <a:schemeClr val="accent2"/>
              </a:solidFill>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316523" y="726830"/>
            <a:ext cx="11687908" cy="6131169"/>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9631"/>
            <a:ext cx="9875520" cy="691661"/>
          </a:xfrm>
        </p:spPr>
        <p:txBody>
          <a:bodyPr>
            <a:normAutofit fontScale="90000"/>
          </a:bodyPr>
          <a:lstStyle/>
          <a:p>
            <a:pPr algn="ctr"/>
            <a:r>
              <a:rPr lang="en-US" sz="2800" dirty="0">
                <a:solidFill>
                  <a:srgbClr val="FF0000"/>
                </a:solidFill>
                <a:latin typeface="Times New Roman" pitchFamily="18" charset="0"/>
                <a:cs typeface="Times New Roman" pitchFamily="18" charset="0"/>
              </a:rPr>
              <a:t>Width and Height</a:t>
            </a:r>
            <a:r>
              <a:rPr lang="en-US" dirty="0">
                <a:solidFill>
                  <a:srgbClr val="FF0000"/>
                </a:solidFill>
              </a:rPr>
              <a:t/>
            </a:r>
            <a:br>
              <a:rPr lang="en-US" dirty="0">
                <a:solidFill>
                  <a:srgbClr val="FF0000"/>
                </a:solidFill>
              </a:rPr>
            </a:br>
            <a:endParaRPr lang="en-US" dirty="0">
              <a:solidFill>
                <a:srgbClr val="FF0000"/>
              </a:solidFill>
            </a:endParaRPr>
          </a:p>
        </p:txBody>
      </p:sp>
      <p:pic>
        <p:nvPicPr>
          <p:cNvPr id="3074" name="Picture 2"/>
          <p:cNvPicPr>
            <a:picLocks noGrp="1" noChangeAspect="1" noChangeArrowheads="1"/>
          </p:cNvPicPr>
          <p:nvPr>
            <p:ph idx="1"/>
          </p:nvPr>
        </p:nvPicPr>
        <p:blipFill>
          <a:blip r:embed="rId2"/>
          <a:srcRect/>
          <a:stretch>
            <a:fillRect/>
          </a:stretch>
        </p:blipFill>
        <p:spPr bwMode="auto">
          <a:xfrm>
            <a:off x="433754" y="515814"/>
            <a:ext cx="11512061" cy="6342186"/>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1354"/>
            <a:ext cx="9875520" cy="644769"/>
          </a:xfrm>
        </p:spPr>
        <p:txBody>
          <a:bodyPr>
            <a:normAutofit fontScale="90000"/>
          </a:bodyPr>
          <a:lstStyle/>
          <a:p>
            <a:pPr algn="ctr"/>
            <a:r>
              <a:rPr lang="en-US" sz="2800" dirty="0">
                <a:solidFill>
                  <a:schemeClr val="accent2"/>
                </a:solidFill>
                <a:latin typeface="Times New Roman" pitchFamily="18" charset="0"/>
                <a:cs typeface="Times New Roman" pitchFamily="18" charset="0"/>
              </a:rPr>
              <a:t>Android Layout Attributes</a:t>
            </a:r>
            <a:r>
              <a:rPr lang="en-US" dirty="0"/>
              <a:t/>
            </a:r>
            <a:br>
              <a:rPr lang="en-US" dirty="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621323" y="656491"/>
            <a:ext cx="11125200" cy="5861539"/>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621323" y="316523"/>
            <a:ext cx="11148646" cy="618978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5F6735-7194-42FB-A209-73C46E659828}"/>
              </a:ext>
            </a:extLst>
          </p:cNvPr>
          <p:cNvPicPr>
            <a:picLocks noChangeAspect="1"/>
          </p:cNvPicPr>
          <p:nvPr/>
        </p:nvPicPr>
        <p:blipFill>
          <a:blip r:embed="rId2"/>
          <a:stretch>
            <a:fillRect/>
          </a:stretch>
        </p:blipFill>
        <p:spPr>
          <a:xfrm>
            <a:off x="374578" y="629612"/>
            <a:ext cx="11442844" cy="5598775"/>
          </a:xfrm>
          <a:prstGeom prst="rect">
            <a:avLst/>
          </a:prstGeom>
        </p:spPr>
      </p:pic>
    </p:spTree>
    <p:extLst>
      <p:ext uri="{BB962C8B-B14F-4D97-AF65-F5344CB8AC3E}">
        <p14:creationId xmlns:p14="http://schemas.microsoft.com/office/powerpoint/2010/main" xmlns="" val="2131384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2CCAFDE-D227-4564-8108-EE834E8D24C4}"/>
              </a:ext>
            </a:extLst>
          </p:cNvPr>
          <p:cNvPicPr>
            <a:picLocks noChangeAspect="1"/>
          </p:cNvPicPr>
          <p:nvPr/>
        </p:nvPicPr>
        <p:blipFill>
          <a:blip r:embed="rId2"/>
          <a:stretch>
            <a:fillRect/>
          </a:stretch>
        </p:blipFill>
        <p:spPr>
          <a:xfrm>
            <a:off x="530087" y="755374"/>
            <a:ext cx="11290344" cy="5367129"/>
          </a:xfrm>
          <a:prstGeom prst="rect">
            <a:avLst/>
          </a:prstGeom>
        </p:spPr>
      </p:pic>
    </p:spTree>
    <p:extLst>
      <p:ext uri="{BB962C8B-B14F-4D97-AF65-F5344CB8AC3E}">
        <p14:creationId xmlns:p14="http://schemas.microsoft.com/office/powerpoint/2010/main" xmlns="" val="564025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25F03C0-BACC-4773-8046-2D58AE9418C9}"/>
              </a:ext>
            </a:extLst>
          </p:cNvPr>
          <p:cNvPicPr>
            <a:picLocks noChangeAspect="1"/>
          </p:cNvPicPr>
          <p:nvPr/>
        </p:nvPicPr>
        <p:blipFill>
          <a:blip r:embed="rId2"/>
          <a:stretch>
            <a:fillRect/>
          </a:stretch>
        </p:blipFill>
        <p:spPr>
          <a:xfrm>
            <a:off x="516835" y="569843"/>
            <a:ext cx="10800522" cy="5804453"/>
          </a:xfrm>
          <a:prstGeom prst="rect">
            <a:avLst/>
          </a:prstGeom>
        </p:spPr>
      </p:pic>
    </p:spTree>
    <p:extLst>
      <p:ext uri="{BB962C8B-B14F-4D97-AF65-F5344CB8AC3E}">
        <p14:creationId xmlns:p14="http://schemas.microsoft.com/office/powerpoint/2010/main" xmlns="" val="2321117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D21FEF4-1D45-4AC5-BF20-F82E73944FA0}"/>
              </a:ext>
            </a:extLst>
          </p:cNvPr>
          <p:cNvPicPr>
            <a:picLocks noChangeAspect="1"/>
          </p:cNvPicPr>
          <p:nvPr/>
        </p:nvPicPr>
        <p:blipFill>
          <a:blip r:embed="rId2"/>
          <a:stretch>
            <a:fillRect/>
          </a:stretch>
        </p:blipFill>
        <p:spPr>
          <a:xfrm>
            <a:off x="424070" y="388635"/>
            <a:ext cx="10880034" cy="6073125"/>
          </a:xfrm>
          <a:prstGeom prst="rect">
            <a:avLst/>
          </a:prstGeom>
        </p:spPr>
      </p:pic>
    </p:spTree>
    <p:extLst>
      <p:ext uri="{BB962C8B-B14F-4D97-AF65-F5344CB8AC3E}">
        <p14:creationId xmlns:p14="http://schemas.microsoft.com/office/powerpoint/2010/main" xmlns="" val="1563613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E202D3-FF58-424D-92B6-8DFBA21310BB}"/>
              </a:ext>
            </a:extLst>
          </p:cNvPr>
          <p:cNvSpPr>
            <a:spLocks noGrp="1"/>
          </p:cNvSpPr>
          <p:nvPr>
            <p:ph type="title"/>
          </p:nvPr>
        </p:nvSpPr>
        <p:spPr>
          <a:xfrm>
            <a:off x="1143000" y="609600"/>
            <a:ext cx="9875520" cy="504092"/>
          </a:xfrm>
        </p:spPr>
        <p:txBody>
          <a:bodyPr>
            <a:normAutofit/>
          </a:bodyPr>
          <a:lstStyle/>
          <a:p>
            <a:pPr algn="ctr"/>
            <a:r>
              <a:rPr lang="en-US" sz="2800" dirty="0">
                <a:solidFill>
                  <a:srgbClr val="FF0000"/>
                </a:solidFill>
              </a:rPr>
              <a:t>Lifecycle Methods of an Activity</a:t>
            </a:r>
            <a:endParaRPr lang="en-IN" sz="2800" dirty="0">
              <a:solidFill>
                <a:srgbClr val="FF0000"/>
              </a:solidFill>
            </a:endParaRPr>
          </a:p>
        </p:txBody>
      </p:sp>
      <p:sp>
        <p:nvSpPr>
          <p:cNvPr id="3" name="Content Placeholder 2">
            <a:extLst>
              <a:ext uri="{FF2B5EF4-FFF2-40B4-BE49-F238E27FC236}">
                <a16:creationId xmlns:a16="http://schemas.microsoft.com/office/drawing/2014/main" xmlns="" id="{C0851FC9-34EC-4B13-8882-3663267CE237}"/>
              </a:ext>
            </a:extLst>
          </p:cNvPr>
          <p:cNvSpPr>
            <a:spLocks noGrp="1"/>
          </p:cNvSpPr>
          <p:nvPr>
            <p:ph idx="1"/>
          </p:nvPr>
        </p:nvSpPr>
        <p:spPr>
          <a:xfrm>
            <a:off x="1143000" y="1207477"/>
            <a:ext cx="9872871" cy="5287108"/>
          </a:xfrm>
        </p:spPr>
        <p:txBody>
          <a:bodyPr>
            <a:normAutofit/>
          </a:bodyPr>
          <a:lstStyle/>
          <a:p>
            <a:r>
              <a:rPr lang="en-US" sz="2800" dirty="0" err="1">
                <a:solidFill>
                  <a:schemeClr val="tx1">
                    <a:lumMod val="95000"/>
                    <a:lumOff val="5000"/>
                  </a:schemeClr>
                </a:solidFill>
                <a:latin typeface="Times New Roman" pitchFamily="18" charset="0"/>
                <a:cs typeface="Times New Roman" pitchFamily="18" charset="0"/>
              </a:rPr>
              <a:t>onCreate</a:t>
            </a:r>
            <a:r>
              <a:rPr lang="en-US" sz="2800" dirty="0">
                <a:solidFill>
                  <a:schemeClr val="tx1">
                    <a:lumMod val="95000"/>
                    <a:lumOff val="5000"/>
                  </a:schemeClr>
                </a:solidFill>
                <a:latin typeface="Times New Roman" pitchFamily="18" charset="0"/>
                <a:cs typeface="Times New Roman" pitchFamily="18" charset="0"/>
              </a:rPr>
              <a:t>()-called when activity is launched.</a:t>
            </a:r>
          </a:p>
          <a:p>
            <a:r>
              <a:rPr lang="en-US" sz="2800" dirty="0" err="1">
                <a:solidFill>
                  <a:schemeClr val="tx1">
                    <a:lumMod val="95000"/>
                    <a:lumOff val="5000"/>
                  </a:schemeClr>
                </a:solidFill>
                <a:latin typeface="Times New Roman" pitchFamily="18" charset="0"/>
                <a:cs typeface="Times New Roman" pitchFamily="18" charset="0"/>
              </a:rPr>
              <a:t>onStart</a:t>
            </a:r>
            <a:r>
              <a:rPr lang="en-US" sz="2800" dirty="0">
                <a:solidFill>
                  <a:schemeClr val="tx1">
                    <a:lumMod val="95000"/>
                    <a:lumOff val="5000"/>
                  </a:schemeClr>
                </a:solidFill>
                <a:latin typeface="Times New Roman" pitchFamily="18" charset="0"/>
                <a:cs typeface="Times New Roman" pitchFamily="18" charset="0"/>
              </a:rPr>
              <a:t>()-called when user interface is visible to user.</a:t>
            </a:r>
          </a:p>
          <a:p>
            <a:r>
              <a:rPr lang="en-US" sz="2800" dirty="0" err="1">
                <a:solidFill>
                  <a:schemeClr val="tx1">
                    <a:lumMod val="95000"/>
                    <a:lumOff val="5000"/>
                  </a:schemeClr>
                </a:solidFill>
                <a:latin typeface="Times New Roman" pitchFamily="18" charset="0"/>
                <a:cs typeface="Times New Roman" pitchFamily="18" charset="0"/>
              </a:rPr>
              <a:t>onResume</a:t>
            </a:r>
            <a:r>
              <a:rPr lang="en-US" sz="2800" dirty="0">
                <a:solidFill>
                  <a:schemeClr val="tx1">
                    <a:lumMod val="95000"/>
                    <a:lumOff val="5000"/>
                  </a:schemeClr>
                </a:solidFill>
                <a:latin typeface="Times New Roman" pitchFamily="18" charset="0"/>
                <a:cs typeface="Times New Roman" pitchFamily="18" charset="0"/>
              </a:rPr>
              <a:t>()-called when user interaction started or when activity got resumed.</a:t>
            </a:r>
          </a:p>
          <a:p>
            <a:r>
              <a:rPr lang="en-US" sz="2800" dirty="0" err="1">
                <a:solidFill>
                  <a:schemeClr val="tx1">
                    <a:lumMod val="95000"/>
                    <a:lumOff val="5000"/>
                  </a:schemeClr>
                </a:solidFill>
                <a:latin typeface="Times New Roman" pitchFamily="18" charset="0"/>
                <a:cs typeface="Times New Roman" pitchFamily="18" charset="0"/>
              </a:rPr>
              <a:t>onStop</a:t>
            </a:r>
            <a:r>
              <a:rPr lang="en-US" sz="2800" dirty="0">
                <a:solidFill>
                  <a:schemeClr val="tx1">
                    <a:lumMod val="95000"/>
                    <a:lumOff val="5000"/>
                  </a:schemeClr>
                </a:solidFill>
                <a:latin typeface="Times New Roman" pitchFamily="18" charset="0"/>
                <a:cs typeface="Times New Roman" pitchFamily="18" charset="0"/>
              </a:rPr>
              <a:t>()-called when user interface is no longer visible.</a:t>
            </a:r>
          </a:p>
          <a:p>
            <a:r>
              <a:rPr lang="en-US" sz="2800" dirty="0" err="1">
                <a:solidFill>
                  <a:schemeClr val="tx1">
                    <a:lumMod val="95000"/>
                    <a:lumOff val="5000"/>
                  </a:schemeClr>
                </a:solidFill>
                <a:latin typeface="Times New Roman" pitchFamily="18" charset="0"/>
                <a:cs typeface="Times New Roman" pitchFamily="18" charset="0"/>
              </a:rPr>
              <a:t>onDestroy</a:t>
            </a:r>
            <a:r>
              <a:rPr lang="en-US" sz="2800" dirty="0">
                <a:solidFill>
                  <a:schemeClr val="tx1">
                    <a:lumMod val="95000"/>
                    <a:lumOff val="5000"/>
                  </a:schemeClr>
                </a:solidFill>
                <a:latin typeface="Times New Roman" pitchFamily="18" charset="0"/>
                <a:cs typeface="Times New Roman" pitchFamily="18" charset="0"/>
              </a:rPr>
              <a:t>()-called before user terminates application manually or when system tries to kill activity so that other application needs memory.</a:t>
            </a:r>
          </a:p>
          <a:p>
            <a:r>
              <a:rPr lang="en-US" sz="2800" dirty="0" err="1">
                <a:solidFill>
                  <a:schemeClr val="tx1">
                    <a:lumMod val="95000"/>
                    <a:lumOff val="5000"/>
                  </a:schemeClr>
                </a:solidFill>
                <a:latin typeface="Times New Roman" pitchFamily="18" charset="0"/>
                <a:cs typeface="Times New Roman" pitchFamily="18" charset="0"/>
              </a:rPr>
              <a:t>onRestart</a:t>
            </a:r>
            <a:r>
              <a:rPr lang="en-US" sz="2800" dirty="0">
                <a:solidFill>
                  <a:schemeClr val="tx1">
                    <a:lumMod val="95000"/>
                    <a:lumOff val="5000"/>
                  </a:schemeClr>
                </a:solidFill>
                <a:latin typeface="Times New Roman" pitchFamily="18" charset="0"/>
                <a:cs typeface="Times New Roman" pitchFamily="18" charset="0"/>
              </a:rPr>
              <a:t>()-called when user tries to restart activity after long time.</a:t>
            </a:r>
          </a:p>
        </p:txBody>
      </p:sp>
    </p:spTree>
    <p:extLst>
      <p:ext uri="{BB962C8B-B14F-4D97-AF65-F5344CB8AC3E}">
        <p14:creationId xmlns:p14="http://schemas.microsoft.com/office/powerpoint/2010/main" xmlns="" val="2204790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B5212D9-9C00-451F-8F03-ED15FD3014B5}"/>
              </a:ext>
            </a:extLst>
          </p:cNvPr>
          <p:cNvPicPr>
            <a:picLocks noChangeAspect="1"/>
          </p:cNvPicPr>
          <p:nvPr/>
        </p:nvPicPr>
        <p:blipFill>
          <a:blip r:embed="rId2"/>
          <a:stretch>
            <a:fillRect/>
          </a:stretch>
        </p:blipFill>
        <p:spPr>
          <a:xfrm>
            <a:off x="357809" y="308144"/>
            <a:ext cx="11105321" cy="5940256"/>
          </a:xfrm>
          <a:prstGeom prst="rect">
            <a:avLst/>
          </a:prstGeom>
        </p:spPr>
      </p:pic>
    </p:spTree>
    <p:extLst>
      <p:ext uri="{BB962C8B-B14F-4D97-AF65-F5344CB8AC3E}">
        <p14:creationId xmlns:p14="http://schemas.microsoft.com/office/powerpoint/2010/main" xmlns="" val="2692307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B2D4BBE-9230-48B5-B53E-EA2EC4919B76}"/>
              </a:ext>
            </a:extLst>
          </p:cNvPr>
          <p:cNvPicPr>
            <a:picLocks noChangeAspect="1"/>
          </p:cNvPicPr>
          <p:nvPr/>
        </p:nvPicPr>
        <p:blipFill>
          <a:blip r:embed="rId2"/>
          <a:stretch>
            <a:fillRect/>
          </a:stretch>
        </p:blipFill>
        <p:spPr>
          <a:xfrm>
            <a:off x="556591" y="732182"/>
            <a:ext cx="10959547" cy="5602215"/>
          </a:xfrm>
          <a:prstGeom prst="rect">
            <a:avLst/>
          </a:prstGeom>
        </p:spPr>
      </p:pic>
    </p:spTree>
    <p:extLst>
      <p:ext uri="{BB962C8B-B14F-4D97-AF65-F5344CB8AC3E}">
        <p14:creationId xmlns:p14="http://schemas.microsoft.com/office/powerpoint/2010/main" xmlns="" val="3440519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F0E7F22-3FE7-4CBE-AFB6-864BF34A70FD}"/>
              </a:ext>
            </a:extLst>
          </p:cNvPr>
          <p:cNvPicPr>
            <a:picLocks noChangeAspect="1"/>
          </p:cNvPicPr>
          <p:nvPr/>
        </p:nvPicPr>
        <p:blipFill>
          <a:blip r:embed="rId2"/>
          <a:stretch>
            <a:fillRect/>
          </a:stretch>
        </p:blipFill>
        <p:spPr>
          <a:xfrm>
            <a:off x="437322" y="609600"/>
            <a:ext cx="11317356" cy="5724939"/>
          </a:xfrm>
          <a:prstGeom prst="rect">
            <a:avLst/>
          </a:prstGeom>
        </p:spPr>
      </p:pic>
    </p:spTree>
    <p:extLst>
      <p:ext uri="{BB962C8B-B14F-4D97-AF65-F5344CB8AC3E}">
        <p14:creationId xmlns:p14="http://schemas.microsoft.com/office/powerpoint/2010/main" xmlns="" val="3579779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86DBC10-8A36-48A8-8E50-8037CA292E60}"/>
              </a:ext>
            </a:extLst>
          </p:cNvPr>
          <p:cNvPicPr>
            <a:picLocks noChangeAspect="1"/>
          </p:cNvPicPr>
          <p:nvPr/>
        </p:nvPicPr>
        <p:blipFill>
          <a:blip r:embed="rId2"/>
          <a:stretch>
            <a:fillRect/>
          </a:stretch>
        </p:blipFill>
        <p:spPr>
          <a:xfrm>
            <a:off x="543339" y="516836"/>
            <a:ext cx="11118574" cy="5830956"/>
          </a:xfrm>
          <a:prstGeom prst="rect">
            <a:avLst/>
          </a:prstGeom>
        </p:spPr>
      </p:pic>
    </p:spTree>
    <p:extLst>
      <p:ext uri="{BB962C8B-B14F-4D97-AF65-F5344CB8AC3E}">
        <p14:creationId xmlns:p14="http://schemas.microsoft.com/office/powerpoint/2010/main" xmlns="" val="3122849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9642D62-8BE6-4CF3-81CC-486F53FF78C5}"/>
              </a:ext>
            </a:extLst>
          </p:cNvPr>
          <p:cNvPicPr>
            <a:picLocks noChangeAspect="1"/>
          </p:cNvPicPr>
          <p:nvPr/>
        </p:nvPicPr>
        <p:blipFill>
          <a:blip r:embed="rId2"/>
          <a:stretch>
            <a:fillRect/>
          </a:stretch>
        </p:blipFill>
        <p:spPr>
          <a:xfrm>
            <a:off x="437321" y="610083"/>
            <a:ext cx="11409679" cy="5711203"/>
          </a:xfrm>
          <a:prstGeom prst="rect">
            <a:avLst/>
          </a:prstGeom>
        </p:spPr>
      </p:pic>
    </p:spTree>
    <p:extLst>
      <p:ext uri="{BB962C8B-B14F-4D97-AF65-F5344CB8AC3E}">
        <p14:creationId xmlns:p14="http://schemas.microsoft.com/office/powerpoint/2010/main" xmlns="" val="1953557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24DBBF08-6993-4369-B1A0-01FDC128CB68}"/>
              </a:ext>
            </a:extLst>
          </p:cNvPr>
          <p:cNvPicPr>
            <a:picLocks noChangeAspect="1"/>
          </p:cNvPicPr>
          <p:nvPr/>
        </p:nvPicPr>
        <p:blipFill>
          <a:blip r:embed="rId2"/>
          <a:stretch>
            <a:fillRect/>
          </a:stretch>
        </p:blipFill>
        <p:spPr>
          <a:xfrm>
            <a:off x="318052" y="768626"/>
            <a:ext cx="11489635" cy="5473148"/>
          </a:xfrm>
          <a:prstGeom prst="rect">
            <a:avLst/>
          </a:prstGeom>
        </p:spPr>
      </p:pic>
    </p:spTree>
    <p:extLst>
      <p:ext uri="{BB962C8B-B14F-4D97-AF65-F5344CB8AC3E}">
        <p14:creationId xmlns:p14="http://schemas.microsoft.com/office/powerpoint/2010/main" xmlns="" val="774103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776965E-3753-4F2B-ADA8-E9FC99C85332}"/>
              </a:ext>
            </a:extLst>
          </p:cNvPr>
          <p:cNvPicPr>
            <a:picLocks noChangeAspect="1"/>
          </p:cNvPicPr>
          <p:nvPr/>
        </p:nvPicPr>
        <p:blipFill>
          <a:blip r:embed="rId2"/>
          <a:stretch>
            <a:fillRect/>
          </a:stretch>
        </p:blipFill>
        <p:spPr>
          <a:xfrm>
            <a:off x="424070" y="526774"/>
            <a:ext cx="10840278" cy="5804452"/>
          </a:xfrm>
          <a:prstGeom prst="rect">
            <a:avLst/>
          </a:prstGeom>
        </p:spPr>
      </p:pic>
    </p:spTree>
    <p:extLst>
      <p:ext uri="{BB962C8B-B14F-4D97-AF65-F5344CB8AC3E}">
        <p14:creationId xmlns:p14="http://schemas.microsoft.com/office/powerpoint/2010/main" xmlns="" val="1183688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9631"/>
            <a:ext cx="9875520" cy="574431"/>
          </a:xfrm>
        </p:spPr>
        <p:txBody>
          <a:bodyPr>
            <a:normAutofit fontScale="90000"/>
          </a:bodyPr>
          <a:lstStyle/>
          <a:p>
            <a:pPr algn="ctr"/>
            <a:r>
              <a:rPr lang="en-US" sz="2800" dirty="0">
                <a:solidFill>
                  <a:schemeClr val="accent2"/>
                </a:solidFill>
              </a:rPr>
              <a:t>Android </a:t>
            </a:r>
            <a:r>
              <a:rPr lang="en-US" sz="2800" dirty="0" err="1">
                <a:solidFill>
                  <a:schemeClr val="accent2"/>
                </a:solidFill>
              </a:rPr>
              <a:t>LinearLayout</a:t>
            </a:r>
            <a:r>
              <a:rPr lang="en-US" dirty="0">
                <a:solidFill>
                  <a:schemeClr val="accent2"/>
                </a:solidFill>
              </a:rPr>
              <a:t/>
            </a:r>
            <a:br>
              <a:rPr lang="en-US" dirty="0">
                <a:solidFill>
                  <a:schemeClr val="accent2"/>
                </a:solidFill>
              </a:rPr>
            </a:br>
            <a:endParaRPr lang="en-US" dirty="0">
              <a:solidFill>
                <a:schemeClr val="accent2"/>
              </a:solidFill>
            </a:endParaRPr>
          </a:p>
        </p:txBody>
      </p:sp>
      <p:sp>
        <p:nvSpPr>
          <p:cNvPr id="3" name="Content Placeholder 2"/>
          <p:cNvSpPr>
            <a:spLocks noGrp="1"/>
          </p:cNvSpPr>
          <p:nvPr>
            <p:ph idx="1"/>
          </p:nvPr>
        </p:nvSpPr>
        <p:spPr>
          <a:xfrm>
            <a:off x="328246" y="597877"/>
            <a:ext cx="11523785" cy="5931877"/>
          </a:xfrm>
        </p:spPr>
        <p:txBody>
          <a:bodyPr>
            <a:normAutofit/>
          </a:bodyPr>
          <a:lstStyle/>
          <a:p>
            <a:pPr algn="just">
              <a:buFont typeface="Arial" pitchFamily="34" charset="0"/>
              <a:buChar char="•"/>
            </a:pPr>
            <a:r>
              <a:rPr lang="en-US" sz="2400" dirty="0">
                <a:solidFill>
                  <a:schemeClr val="tx1"/>
                </a:solidFill>
                <a:latin typeface="Times New Roman" pitchFamily="18" charset="0"/>
                <a:cs typeface="Times New Roman" pitchFamily="18" charset="0"/>
              </a:rPr>
              <a:t>   In android, </a:t>
            </a:r>
            <a:r>
              <a:rPr lang="en-US" sz="2400" b="1" dirty="0" err="1">
                <a:solidFill>
                  <a:schemeClr val="tx1"/>
                </a:solidFill>
                <a:latin typeface="Times New Roman" pitchFamily="18" charset="0"/>
                <a:cs typeface="Times New Roman" pitchFamily="18" charset="0"/>
              </a:rPr>
              <a:t>LinearLayout</a:t>
            </a:r>
            <a:r>
              <a:rPr lang="en-US" sz="2400" dirty="0">
                <a:solidFill>
                  <a:schemeClr val="tx1"/>
                </a:solidFill>
                <a:latin typeface="Times New Roman" pitchFamily="18" charset="0"/>
                <a:cs typeface="Times New Roman" pitchFamily="18" charset="0"/>
              </a:rPr>
              <a:t> is a </a:t>
            </a:r>
            <a:r>
              <a:rPr lang="en-US" sz="2400" b="1" dirty="0" err="1">
                <a:solidFill>
                  <a:schemeClr val="tx1"/>
                </a:solidFill>
                <a:latin typeface="Times New Roman" pitchFamily="18" charset="0"/>
                <a:cs typeface="Times New Roman" pitchFamily="18" charset="0"/>
              </a:rPr>
              <a:t>ViewGroup</a:t>
            </a:r>
            <a:r>
              <a:rPr lang="en-US" sz="2400" dirty="0">
                <a:solidFill>
                  <a:schemeClr val="tx1"/>
                </a:solidFill>
                <a:latin typeface="Times New Roman" pitchFamily="18" charset="0"/>
                <a:cs typeface="Times New Roman" pitchFamily="18" charset="0"/>
              </a:rPr>
              <a:t> subclass which is used to render all child </a:t>
            </a:r>
            <a:r>
              <a:rPr lang="en-US" sz="2400" b="1" dirty="0">
                <a:solidFill>
                  <a:schemeClr val="tx1"/>
                </a:solidFill>
                <a:latin typeface="Times New Roman" pitchFamily="18" charset="0"/>
                <a:cs typeface="Times New Roman" pitchFamily="18" charset="0"/>
              </a:rPr>
              <a:t>View</a:t>
            </a:r>
            <a:r>
              <a:rPr lang="en-US" sz="2400" dirty="0">
                <a:solidFill>
                  <a:schemeClr val="tx1"/>
                </a:solidFill>
                <a:latin typeface="Times New Roman" pitchFamily="18" charset="0"/>
                <a:cs typeface="Times New Roman" pitchFamily="18" charset="0"/>
              </a:rPr>
              <a:t> instances one by one either in </a:t>
            </a:r>
            <a:r>
              <a:rPr lang="en-US" sz="2400" b="1" dirty="0">
                <a:solidFill>
                  <a:schemeClr val="tx1"/>
                </a:solidFill>
                <a:latin typeface="Times New Roman" pitchFamily="18" charset="0"/>
                <a:cs typeface="Times New Roman" pitchFamily="18" charset="0"/>
              </a:rPr>
              <a:t>Horizontal</a:t>
            </a:r>
            <a:r>
              <a:rPr lang="en-US" sz="2400" dirty="0">
                <a:solidFill>
                  <a:schemeClr val="tx1"/>
                </a:solidFill>
                <a:latin typeface="Times New Roman" pitchFamily="18" charset="0"/>
                <a:cs typeface="Times New Roman" pitchFamily="18" charset="0"/>
              </a:rPr>
              <a:t> direction or </a:t>
            </a:r>
            <a:r>
              <a:rPr lang="en-US" sz="2400" b="1" dirty="0">
                <a:solidFill>
                  <a:schemeClr val="tx1"/>
                </a:solidFill>
                <a:latin typeface="Times New Roman" pitchFamily="18" charset="0"/>
                <a:cs typeface="Times New Roman" pitchFamily="18" charset="0"/>
              </a:rPr>
              <a:t>Vertical</a:t>
            </a:r>
            <a:r>
              <a:rPr lang="en-US" sz="2400" dirty="0">
                <a:solidFill>
                  <a:schemeClr val="tx1"/>
                </a:solidFill>
                <a:latin typeface="Times New Roman" pitchFamily="18" charset="0"/>
                <a:cs typeface="Times New Roman" pitchFamily="18" charset="0"/>
              </a:rPr>
              <a:t> direction based on the </a:t>
            </a:r>
            <a:r>
              <a:rPr lang="en-US" sz="2400" b="1" dirty="0">
                <a:solidFill>
                  <a:schemeClr val="tx1"/>
                </a:solidFill>
                <a:latin typeface="Times New Roman" pitchFamily="18" charset="0"/>
                <a:cs typeface="Times New Roman" pitchFamily="18" charset="0"/>
              </a:rPr>
              <a:t>orientation</a:t>
            </a:r>
            <a:r>
              <a:rPr lang="en-US" sz="2400" dirty="0">
                <a:solidFill>
                  <a:schemeClr val="tx1"/>
                </a:solidFill>
                <a:latin typeface="Times New Roman" pitchFamily="18" charset="0"/>
                <a:cs typeface="Times New Roman" pitchFamily="18" charset="0"/>
              </a:rPr>
              <a:t> property.</a:t>
            </a:r>
          </a:p>
          <a:p>
            <a:pPr algn="just">
              <a:buFont typeface="Arial" pitchFamily="34" charset="0"/>
              <a:buChar char="•"/>
            </a:pPr>
            <a:r>
              <a:rPr lang="en-US" sz="2400" dirty="0"/>
              <a:t>   </a:t>
            </a:r>
            <a:r>
              <a:rPr lang="en-US" sz="2400" dirty="0">
                <a:solidFill>
                  <a:schemeClr val="tx1"/>
                </a:solidFill>
              </a:rPr>
              <a:t>In </a:t>
            </a:r>
            <a:r>
              <a:rPr lang="en-US" sz="2400" b="1" dirty="0" err="1">
                <a:solidFill>
                  <a:schemeClr val="tx1"/>
                </a:solidFill>
              </a:rPr>
              <a:t>LinearLayout</a:t>
            </a:r>
            <a:r>
              <a:rPr lang="en-US" sz="2400" dirty="0">
                <a:solidFill>
                  <a:schemeClr val="tx1"/>
                </a:solidFill>
              </a:rPr>
              <a:t>, the child </a:t>
            </a:r>
            <a:r>
              <a:rPr lang="en-US" sz="2400" b="1" dirty="0">
                <a:solidFill>
                  <a:schemeClr val="tx1"/>
                </a:solidFill>
              </a:rPr>
              <a:t>View</a:t>
            </a:r>
            <a:r>
              <a:rPr lang="en-US" sz="2400" dirty="0">
                <a:solidFill>
                  <a:schemeClr val="tx1"/>
                </a:solidFill>
              </a:rPr>
              <a:t> instances arranged one by one, so the horizontal list will have only one row of multiple columns and vertical list will have one column of multiple rows.</a:t>
            </a:r>
          </a:p>
          <a:p>
            <a:pPr algn="just">
              <a:buFont typeface="Arial" pitchFamily="34" charset="0"/>
              <a:buChar char="•"/>
            </a:pPr>
            <a:endParaRPr lang="en-US" sz="2400" b="1" dirty="0">
              <a:solidFill>
                <a:schemeClr val="tx1"/>
              </a:solidFill>
              <a:latin typeface="Times New Roman" pitchFamily="18" charset="0"/>
              <a:cs typeface="Times New Roman" pitchFamily="18" charset="0"/>
            </a:endParaRPr>
          </a:p>
          <a:p>
            <a:pPr algn="just">
              <a:buNone/>
            </a:pPr>
            <a:endParaRPr lang="en-US" sz="2400" b="1" dirty="0">
              <a:solidFill>
                <a:schemeClr val="tx1"/>
              </a:solidFill>
              <a:latin typeface="Times New Roman" pitchFamily="18" charset="0"/>
              <a:cs typeface="Times New Roman" pitchFamily="18" charset="0"/>
            </a:endParaRPr>
          </a:p>
        </p:txBody>
      </p:sp>
      <p:sp>
        <p:nvSpPr>
          <p:cNvPr id="5" name="Rectangle 4"/>
          <p:cNvSpPr/>
          <p:nvPr/>
        </p:nvSpPr>
        <p:spPr>
          <a:xfrm>
            <a:off x="586154" y="3071445"/>
            <a:ext cx="11254154" cy="336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2"/>
          <a:srcRect/>
          <a:stretch>
            <a:fillRect/>
          </a:stretch>
        </p:blipFill>
        <p:spPr bwMode="auto">
          <a:xfrm>
            <a:off x="2168769" y="3083169"/>
            <a:ext cx="8030307" cy="3305907"/>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75138"/>
            <a:ext cx="9875520" cy="386862"/>
          </a:xfrm>
        </p:spPr>
        <p:txBody>
          <a:bodyPr>
            <a:normAutofit fontScale="90000"/>
          </a:bodyPr>
          <a:lstStyle/>
          <a:p>
            <a:pPr algn="ctr"/>
            <a:r>
              <a:rPr lang="en-US" dirty="0">
                <a:solidFill>
                  <a:srgbClr val="FF0000"/>
                </a:solidFill>
              </a:rPr>
              <a:t>MainActivity.java</a:t>
            </a:r>
            <a:r>
              <a:rPr lang="en-US" dirty="0"/>
              <a:t/>
            </a:r>
            <a:br>
              <a:rPr lang="en-US" dirty="0"/>
            </a:b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844063" y="750277"/>
            <a:ext cx="10679722" cy="57912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101969" y="1066800"/>
            <a:ext cx="10117016" cy="5111262"/>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920422-EEB8-4373-8458-8258E5C5C203}"/>
              </a:ext>
            </a:extLst>
          </p:cNvPr>
          <p:cNvSpPr>
            <a:spLocks noGrp="1"/>
          </p:cNvSpPr>
          <p:nvPr>
            <p:ph type="title"/>
          </p:nvPr>
        </p:nvSpPr>
        <p:spPr>
          <a:xfrm>
            <a:off x="1143000" y="609600"/>
            <a:ext cx="9875520" cy="691662"/>
          </a:xfrm>
        </p:spPr>
        <p:txBody>
          <a:bodyPr>
            <a:normAutofit/>
          </a:bodyPr>
          <a:lstStyle/>
          <a:p>
            <a:pPr algn="ctr"/>
            <a:r>
              <a:rPr lang="en-US" sz="3200" dirty="0">
                <a:solidFill>
                  <a:srgbClr val="FF0000"/>
                </a:solidFill>
                <a:latin typeface="Times New Roman" pitchFamily="18" charset="0"/>
                <a:cs typeface="Times New Roman" pitchFamily="18" charset="0"/>
              </a:rPr>
              <a:t>Active state</a:t>
            </a:r>
            <a:endParaRPr lang="en-IN" sz="3200" dirty="0">
              <a:solidFill>
                <a:srgbClr val="FF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E6A1A40C-C0F7-4EA7-B47A-DF048A3E0F2B}"/>
              </a:ext>
            </a:extLst>
          </p:cNvPr>
          <p:cNvSpPr>
            <a:spLocks noGrp="1"/>
          </p:cNvSpPr>
          <p:nvPr>
            <p:ph idx="1"/>
          </p:nvPr>
        </p:nvSpPr>
        <p:spPr>
          <a:xfrm>
            <a:off x="1143000" y="1477108"/>
            <a:ext cx="10415954" cy="4618892"/>
          </a:xfrm>
        </p:spPr>
        <p:txBody>
          <a:bodyPr/>
          <a:lstStyle/>
          <a:p>
            <a:pPr marL="45720" indent="0" algn="l">
              <a:buNone/>
            </a:pPr>
            <a:endParaRPr lang="en-US" b="0" i="0" dirty="0">
              <a:solidFill>
                <a:srgbClr val="212529"/>
              </a:solidFill>
              <a:effectLst/>
              <a:latin typeface="system-ui"/>
            </a:endParaRPr>
          </a:p>
          <a:p>
            <a:pPr algn="just">
              <a:buFont typeface="Arial" panose="020B0604020202020204" pitchFamily="34" charset="0"/>
              <a:buChar char="•"/>
            </a:pPr>
            <a:r>
              <a:rPr lang="en-US" sz="3200" b="0" i="0" dirty="0">
                <a:solidFill>
                  <a:srgbClr val="212529"/>
                </a:solidFill>
                <a:effectLst/>
                <a:latin typeface="Times New Roman" pitchFamily="18" charset="0"/>
                <a:cs typeface="Times New Roman" pitchFamily="18" charset="0"/>
              </a:rPr>
              <a:t>When an Activity is in active state, it means it is active and running.</a:t>
            </a:r>
          </a:p>
          <a:p>
            <a:pPr algn="just">
              <a:buFont typeface="Arial" panose="020B0604020202020204" pitchFamily="34" charset="0"/>
              <a:buChar char="•"/>
            </a:pPr>
            <a:r>
              <a:rPr lang="en-US" sz="3200" b="0" i="0" dirty="0">
                <a:solidFill>
                  <a:srgbClr val="212529"/>
                </a:solidFill>
                <a:effectLst/>
                <a:latin typeface="Times New Roman" pitchFamily="18" charset="0"/>
                <a:cs typeface="Times New Roman" pitchFamily="18" charset="0"/>
              </a:rPr>
              <a:t>It is visible to the user and the user is able to interact with it.</a:t>
            </a:r>
          </a:p>
          <a:p>
            <a:pPr algn="just">
              <a:buFont typeface="Arial" panose="020B0604020202020204" pitchFamily="34" charset="0"/>
              <a:buChar char="•"/>
            </a:pPr>
            <a:r>
              <a:rPr lang="en-US" sz="3200" b="0" i="0" dirty="0">
                <a:solidFill>
                  <a:srgbClr val="212529"/>
                </a:solidFill>
                <a:effectLst/>
                <a:latin typeface="Times New Roman" pitchFamily="18" charset="0"/>
                <a:cs typeface="Times New Roman" pitchFamily="18" charset="0"/>
              </a:rPr>
              <a:t>Android Runtime treats the Activity in this state with the highest priority and never tries to kill it.</a:t>
            </a:r>
          </a:p>
          <a:p>
            <a:endParaRPr lang="en-IN" dirty="0"/>
          </a:p>
        </p:txBody>
      </p:sp>
    </p:spTree>
    <p:extLst>
      <p:ext uri="{BB962C8B-B14F-4D97-AF65-F5344CB8AC3E}">
        <p14:creationId xmlns:p14="http://schemas.microsoft.com/office/powerpoint/2010/main" xmlns="" val="3272742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363415"/>
          </a:xfrm>
        </p:spPr>
        <p:txBody>
          <a:bodyPr>
            <a:normAutofit fontScale="90000"/>
          </a:bodyPr>
          <a:lstStyle/>
          <a:p>
            <a:pPr algn="ctr"/>
            <a:r>
              <a:rPr lang="en-US" sz="3600" dirty="0">
                <a:solidFill>
                  <a:srgbClr val="FF0000"/>
                </a:solidFill>
              </a:rPr>
              <a:t>Android </a:t>
            </a:r>
            <a:r>
              <a:rPr lang="en-US" sz="3600" dirty="0" err="1">
                <a:solidFill>
                  <a:srgbClr val="FF0000"/>
                </a:solidFill>
              </a:rPr>
              <a:t>RelativeLayout</a:t>
            </a:r>
            <a:r>
              <a:rPr lang="en-US" dirty="0"/>
              <a:t/>
            </a:r>
            <a:br>
              <a:rPr lang="en-US" dirty="0"/>
            </a:br>
            <a:endParaRPr lang="en-US" dirty="0"/>
          </a:p>
        </p:txBody>
      </p:sp>
      <p:sp>
        <p:nvSpPr>
          <p:cNvPr id="3" name="Content Placeholder 2"/>
          <p:cNvSpPr>
            <a:spLocks noGrp="1"/>
          </p:cNvSpPr>
          <p:nvPr>
            <p:ph idx="1"/>
          </p:nvPr>
        </p:nvSpPr>
        <p:spPr>
          <a:xfrm>
            <a:off x="433754" y="879231"/>
            <a:ext cx="11336215" cy="5580184"/>
          </a:xfrm>
        </p:spPr>
        <p:txBody>
          <a:bodyPr/>
          <a:lstStyle/>
          <a:p>
            <a:pPr algn="just"/>
            <a:r>
              <a:rPr lang="en-US" dirty="0">
                <a:solidFill>
                  <a:schemeClr val="tx1"/>
                </a:solidFill>
                <a:latin typeface="Times New Roman" pitchFamily="18" charset="0"/>
                <a:cs typeface="Times New Roman" pitchFamily="18" charset="0"/>
              </a:rPr>
              <a:t>In android, </a:t>
            </a:r>
            <a:r>
              <a:rPr lang="en-US" b="1" dirty="0" err="1">
                <a:solidFill>
                  <a:schemeClr val="tx1"/>
                </a:solidFill>
                <a:latin typeface="Times New Roman" pitchFamily="18" charset="0"/>
                <a:cs typeface="Times New Roman" pitchFamily="18" charset="0"/>
              </a:rPr>
              <a:t>RelativeLayout</a:t>
            </a:r>
            <a:r>
              <a:rPr lang="en-US" dirty="0">
                <a:solidFill>
                  <a:schemeClr val="tx1"/>
                </a:solidFill>
                <a:latin typeface="Times New Roman" pitchFamily="18" charset="0"/>
                <a:cs typeface="Times New Roman" pitchFamily="18" charset="0"/>
              </a:rPr>
              <a:t> is a </a:t>
            </a:r>
            <a:r>
              <a:rPr lang="en-US" b="1" dirty="0" err="1">
                <a:solidFill>
                  <a:schemeClr val="tx1"/>
                </a:solidFill>
                <a:latin typeface="Times New Roman" pitchFamily="18" charset="0"/>
                <a:cs typeface="Times New Roman" pitchFamily="18" charset="0"/>
              </a:rPr>
              <a:t>ViewGroup</a:t>
            </a:r>
            <a:r>
              <a:rPr lang="en-US" dirty="0">
                <a:solidFill>
                  <a:schemeClr val="tx1"/>
                </a:solidFill>
                <a:latin typeface="Times New Roman" pitchFamily="18" charset="0"/>
                <a:cs typeface="Times New Roman" pitchFamily="18" charset="0"/>
              </a:rPr>
              <a:t> which is used to specify the position of child </a:t>
            </a:r>
            <a:r>
              <a:rPr lang="en-US" b="1" dirty="0">
                <a:solidFill>
                  <a:schemeClr val="tx1"/>
                </a:solidFill>
                <a:latin typeface="Times New Roman" pitchFamily="18" charset="0"/>
                <a:cs typeface="Times New Roman" pitchFamily="18" charset="0"/>
              </a:rPr>
              <a:t>View</a:t>
            </a:r>
            <a:r>
              <a:rPr lang="en-US" dirty="0">
                <a:solidFill>
                  <a:schemeClr val="tx1"/>
                </a:solidFill>
                <a:latin typeface="Times New Roman" pitchFamily="18" charset="0"/>
                <a:cs typeface="Times New Roman" pitchFamily="18" charset="0"/>
              </a:rPr>
              <a:t> instances relative to each other (Child </a:t>
            </a:r>
            <a:r>
              <a:rPr lang="en-US" b="1" dirty="0">
                <a:solidFill>
                  <a:schemeClr val="tx1"/>
                </a:solidFill>
                <a:latin typeface="Times New Roman" pitchFamily="18" charset="0"/>
                <a:cs typeface="Times New Roman" pitchFamily="18" charset="0"/>
              </a:rPr>
              <a:t>A</a:t>
            </a:r>
            <a:r>
              <a:rPr lang="en-US" dirty="0">
                <a:solidFill>
                  <a:schemeClr val="tx1"/>
                </a:solidFill>
                <a:latin typeface="Times New Roman" pitchFamily="18" charset="0"/>
                <a:cs typeface="Times New Roman" pitchFamily="18" charset="0"/>
              </a:rPr>
              <a:t> to the left of Child </a:t>
            </a:r>
            <a:r>
              <a:rPr lang="en-US" b="1" dirty="0">
                <a:solidFill>
                  <a:schemeClr val="tx1"/>
                </a:solidFill>
                <a:latin typeface="Times New Roman" pitchFamily="18" charset="0"/>
                <a:cs typeface="Times New Roman" pitchFamily="18" charset="0"/>
              </a:rPr>
              <a:t>B</a:t>
            </a:r>
            <a:r>
              <a:rPr lang="en-US" dirty="0">
                <a:solidFill>
                  <a:schemeClr val="tx1"/>
                </a:solidFill>
                <a:latin typeface="Times New Roman" pitchFamily="18" charset="0"/>
                <a:cs typeface="Times New Roman" pitchFamily="18" charset="0"/>
              </a:rPr>
              <a:t>) or relative to the parent (Aligned to the top of parent). Following is the pictorial representation of relative layout in android applications.</a:t>
            </a:r>
          </a:p>
          <a:p>
            <a:pPr>
              <a:buNone/>
            </a:pPr>
            <a:endParaRPr lang="en-US" dirty="0"/>
          </a:p>
        </p:txBody>
      </p:sp>
      <p:sp>
        <p:nvSpPr>
          <p:cNvPr id="4" name="Rectangle 3"/>
          <p:cNvSpPr/>
          <p:nvPr/>
        </p:nvSpPr>
        <p:spPr>
          <a:xfrm>
            <a:off x="257908" y="2391508"/>
            <a:ext cx="11734800" cy="4220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2"/>
          <a:srcRect/>
          <a:stretch>
            <a:fillRect/>
          </a:stretch>
        </p:blipFill>
        <p:spPr bwMode="auto">
          <a:xfrm>
            <a:off x="621323" y="2344614"/>
            <a:ext cx="11336215" cy="4232031"/>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726831"/>
          </a:xfrm>
        </p:spPr>
        <p:txBody>
          <a:bodyPr>
            <a:normAutofit fontScale="90000"/>
          </a:bodyPr>
          <a:lstStyle/>
          <a:p>
            <a:pPr algn="ctr"/>
            <a:r>
              <a:rPr lang="en-US" sz="3100" dirty="0">
                <a:solidFill>
                  <a:srgbClr val="FF0000"/>
                </a:solidFill>
                <a:latin typeface="Times New Roman" pitchFamily="18" charset="0"/>
                <a:cs typeface="Times New Roman" pitchFamily="18" charset="0"/>
              </a:rPr>
              <a:t>Android Positioning Views in Relative Layout</a:t>
            </a:r>
            <a:r>
              <a:rPr lang="en-US" dirty="0"/>
              <a:t/>
            </a:r>
            <a:br>
              <a:rPr lang="en-US" dirty="0"/>
            </a:b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043354" y="1055077"/>
            <a:ext cx="10410092" cy="524021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844062" y="433754"/>
            <a:ext cx="10585937" cy="5744308"/>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68AB2BC-EAAA-4BC2-BC48-B83DF6569B5C}"/>
              </a:ext>
            </a:extLst>
          </p:cNvPr>
          <p:cNvPicPr>
            <a:picLocks noChangeAspect="1"/>
          </p:cNvPicPr>
          <p:nvPr/>
        </p:nvPicPr>
        <p:blipFill>
          <a:blip r:embed="rId2"/>
          <a:stretch>
            <a:fillRect/>
          </a:stretch>
        </p:blipFill>
        <p:spPr>
          <a:xfrm>
            <a:off x="901148" y="622853"/>
            <a:ext cx="10455965" cy="5499652"/>
          </a:xfrm>
          <a:prstGeom prst="rect">
            <a:avLst/>
          </a:prstGeom>
        </p:spPr>
      </p:pic>
    </p:spTree>
    <p:extLst>
      <p:ext uri="{BB962C8B-B14F-4D97-AF65-F5344CB8AC3E}">
        <p14:creationId xmlns:p14="http://schemas.microsoft.com/office/powerpoint/2010/main" xmlns="" val="2912226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609601" y="433755"/>
            <a:ext cx="11066584" cy="6002214"/>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92368"/>
            <a:ext cx="9875520" cy="468923"/>
          </a:xfrm>
        </p:spPr>
        <p:txBody>
          <a:bodyPr>
            <a:normAutofit fontScale="90000"/>
          </a:bodyPr>
          <a:lstStyle/>
          <a:p>
            <a:pPr algn="ctr"/>
            <a:r>
              <a:rPr lang="en-US" sz="2800" dirty="0">
                <a:solidFill>
                  <a:srgbClr val="FF0000"/>
                </a:solidFill>
              </a:rPr>
              <a:t>Android </a:t>
            </a:r>
            <a:r>
              <a:rPr lang="en-US" sz="2800" dirty="0" err="1">
                <a:solidFill>
                  <a:srgbClr val="FF0000"/>
                </a:solidFill>
              </a:rPr>
              <a:t>TableLayout</a:t>
            </a:r>
            <a:r>
              <a:rPr lang="en-US" dirty="0"/>
              <a:t/>
            </a:r>
            <a:br>
              <a:rPr lang="en-US" dirty="0"/>
            </a:br>
            <a:endParaRPr lang="en-US" dirty="0"/>
          </a:p>
        </p:txBody>
      </p:sp>
      <p:sp>
        <p:nvSpPr>
          <p:cNvPr id="3" name="Content Placeholder 2"/>
          <p:cNvSpPr>
            <a:spLocks noGrp="1"/>
          </p:cNvSpPr>
          <p:nvPr>
            <p:ph idx="1"/>
          </p:nvPr>
        </p:nvSpPr>
        <p:spPr>
          <a:xfrm>
            <a:off x="339969" y="609600"/>
            <a:ext cx="11488615" cy="6248400"/>
          </a:xfrm>
        </p:spPr>
        <p:txBody>
          <a:bodyPr/>
          <a:lstStyle/>
          <a:p>
            <a:pPr algn="just"/>
            <a:r>
              <a:rPr lang="en-US" sz="2800" dirty="0">
                <a:solidFill>
                  <a:schemeClr val="tx1"/>
                </a:solidFill>
                <a:latin typeface="Times New Roman" pitchFamily="18" charset="0"/>
                <a:cs typeface="Times New Roman" pitchFamily="18" charset="0"/>
              </a:rPr>
              <a:t>In android, </a:t>
            </a:r>
            <a:r>
              <a:rPr lang="en-US" sz="2800" b="1" dirty="0" err="1">
                <a:solidFill>
                  <a:schemeClr val="tx1"/>
                </a:solidFill>
                <a:latin typeface="Times New Roman" pitchFamily="18" charset="0"/>
                <a:cs typeface="Times New Roman" pitchFamily="18" charset="0"/>
              </a:rPr>
              <a:t>TableLayout</a:t>
            </a:r>
            <a:r>
              <a:rPr lang="en-US" sz="2800" dirty="0">
                <a:solidFill>
                  <a:schemeClr val="tx1"/>
                </a:solidFill>
                <a:latin typeface="Times New Roman" pitchFamily="18" charset="0"/>
                <a:cs typeface="Times New Roman" pitchFamily="18" charset="0"/>
              </a:rPr>
              <a:t> is a </a:t>
            </a:r>
            <a:r>
              <a:rPr lang="en-US" sz="2800" b="1" dirty="0" err="1">
                <a:solidFill>
                  <a:schemeClr val="tx1"/>
                </a:solidFill>
                <a:latin typeface="Times New Roman" pitchFamily="18" charset="0"/>
                <a:cs typeface="Times New Roman" pitchFamily="18" charset="0"/>
              </a:rPr>
              <a:t>ViewGroup</a:t>
            </a:r>
            <a:r>
              <a:rPr lang="en-US" sz="2800" dirty="0">
                <a:solidFill>
                  <a:schemeClr val="tx1"/>
                </a:solidFill>
                <a:latin typeface="Times New Roman" pitchFamily="18" charset="0"/>
                <a:cs typeface="Times New Roman" pitchFamily="18" charset="0"/>
              </a:rPr>
              <a:t> subclass that is used to display the child View elements in rows and columns. Following is the pictorial representation of table layout in android applications.</a:t>
            </a:r>
          </a:p>
          <a:p>
            <a:r>
              <a:rPr lang="en-US" sz="2800" dirty="0">
                <a:solidFill>
                  <a:schemeClr val="tx1"/>
                </a:solidFill>
              </a:rPr>
              <a:t>In android, </a:t>
            </a:r>
            <a:r>
              <a:rPr lang="en-US" sz="2800" dirty="0" err="1">
                <a:solidFill>
                  <a:schemeClr val="tx1"/>
                </a:solidFill>
              </a:rPr>
              <a:t>TableLayout</a:t>
            </a:r>
            <a:r>
              <a:rPr lang="en-US" sz="2800" dirty="0">
                <a:solidFill>
                  <a:schemeClr val="tx1"/>
                </a:solidFill>
              </a:rPr>
              <a:t> will position its children elements into rows and columns and it won’t display any border lines for rows, columns or cells.</a:t>
            </a:r>
          </a:p>
          <a:p>
            <a:r>
              <a:rPr lang="en-US" sz="2800" dirty="0">
                <a:solidFill>
                  <a:schemeClr val="tx1"/>
                </a:solidFill>
                <a:latin typeface="Times New Roman" pitchFamily="18" charset="0"/>
                <a:cs typeface="Times New Roman" pitchFamily="18" charset="0"/>
              </a:rPr>
              <a:t>The </a:t>
            </a:r>
            <a:r>
              <a:rPr lang="en-US" sz="2800" dirty="0" err="1">
                <a:solidFill>
                  <a:schemeClr val="tx1"/>
                </a:solidFill>
                <a:latin typeface="Times New Roman" pitchFamily="18" charset="0"/>
                <a:cs typeface="Times New Roman" pitchFamily="18" charset="0"/>
              </a:rPr>
              <a:t>TableLayout</a:t>
            </a:r>
            <a:r>
              <a:rPr lang="en-US" sz="2800" dirty="0">
                <a:solidFill>
                  <a:schemeClr val="tx1"/>
                </a:solidFill>
                <a:latin typeface="Times New Roman" pitchFamily="18" charset="0"/>
                <a:cs typeface="Times New Roman" pitchFamily="18" charset="0"/>
              </a:rPr>
              <a:t> in android will work same as the HTML table and the table will have as many columns as the row with the most cells. The </a:t>
            </a:r>
            <a:r>
              <a:rPr lang="en-US" sz="2800" dirty="0" err="1">
                <a:solidFill>
                  <a:schemeClr val="tx1"/>
                </a:solidFill>
                <a:latin typeface="Times New Roman" pitchFamily="18" charset="0"/>
                <a:cs typeface="Times New Roman" pitchFamily="18" charset="0"/>
              </a:rPr>
              <a:t>TableLayout</a:t>
            </a:r>
            <a:r>
              <a:rPr lang="en-US" sz="2800" dirty="0">
                <a:solidFill>
                  <a:schemeClr val="tx1"/>
                </a:solidFill>
                <a:latin typeface="Times New Roman" pitchFamily="18" charset="0"/>
                <a:cs typeface="Times New Roman" pitchFamily="18" charset="0"/>
              </a:rPr>
              <a:t> can be explained as </a:t>
            </a:r>
            <a:r>
              <a:rPr lang="en-US" sz="2800" b="1" dirty="0">
                <a:solidFill>
                  <a:schemeClr val="tx1"/>
                </a:solidFill>
                <a:latin typeface="Times New Roman" pitchFamily="18" charset="0"/>
                <a:cs typeface="Times New Roman" pitchFamily="18" charset="0"/>
              </a:rPr>
              <a:t>&lt;table&gt;</a:t>
            </a:r>
            <a:r>
              <a:rPr lang="en-US" sz="2800" dirty="0">
                <a:solidFill>
                  <a:schemeClr val="tx1"/>
                </a:solidFill>
                <a:latin typeface="Times New Roman" pitchFamily="18" charset="0"/>
                <a:cs typeface="Times New Roman" pitchFamily="18" charset="0"/>
              </a:rPr>
              <a:t> and </a:t>
            </a:r>
            <a:r>
              <a:rPr lang="en-US" sz="2800" dirty="0" err="1">
                <a:solidFill>
                  <a:schemeClr val="tx1"/>
                </a:solidFill>
                <a:latin typeface="Times New Roman" pitchFamily="18" charset="0"/>
                <a:cs typeface="Times New Roman" pitchFamily="18" charset="0"/>
              </a:rPr>
              <a:t>TableRow</a:t>
            </a:r>
            <a:r>
              <a:rPr lang="en-US" sz="2800" dirty="0">
                <a:solidFill>
                  <a:schemeClr val="tx1"/>
                </a:solidFill>
                <a:latin typeface="Times New Roman" pitchFamily="18" charset="0"/>
                <a:cs typeface="Times New Roman" pitchFamily="18" charset="0"/>
              </a:rPr>
              <a:t> is like </a:t>
            </a:r>
            <a:r>
              <a:rPr lang="en-US" sz="2800" b="1" dirty="0">
                <a:solidFill>
                  <a:schemeClr val="tx1"/>
                </a:solidFill>
                <a:latin typeface="Times New Roman" pitchFamily="18" charset="0"/>
                <a:cs typeface="Times New Roman" pitchFamily="18" charset="0"/>
              </a:rPr>
              <a:t>&lt;</a:t>
            </a:r>
            <a:r>
              <a:rPr lang="en-US" sz="2800" b="1" dirty="0" err="1">
                <a:solidFill>
                  <a:schemeClr val="tx1"/>
                </a:solidFill>
                <a:latin typeface="Times New Roman" pitchFamily="18" charset="0"/>
                <a:cs typeface="Times New Roman" pitchFamily="18" charset="0"/>
              </a:rPr>
              <a:t>tr</a:t>
            </a:r>
            <a:r>
              <a:rPr lang="en-US" sz="2800" b="1" dirty="0">
                <a:solidFill>
                  <a:schemeClr val="tx1"/>
                </a:solidFill>
                <a:latin typeface="Times New Roman" pitchFamily="18" charset="0"/>
                <a:cs typeface="Times New Roman" pitchFamily="18" charset="0"/>
              </a:rPr>
              <a:t>&gt;</a:t>
            </a:r>
            <a:r>
              <a:rPr lang="en-US" sz="2800" dirty="0">
                <a:solidFill>
                  <a:schemeClr val="tx1"/>
                </a:solidFill>
                <a:latin typeface="Times New Roman" pitchFamily="18" charset="0"/>
                <a:cs typeface="Times New Roman" pitchFamily="18" charset="0"/>
              </a:rPr>
              <a:t> element.</a:t>
            </a:r>
          </a:p>
          <a:p>
            <a:pPr algn="just"/>
            <a:endParaRPr lang="en-US" sz="2800" dirty="0">
              <a:solidFill>
                <a:schemeClr val="tx1"/>
              </a:solidFill>
              <a:latin typeface="Times New Roman" pitchFamily="18" charset="0"/>
              <a:cs typeface="Times New Roman" pitchFamily="18" charset="0"/>
            </a:endParaRPr>
          </a:p>
          <a:p>
            <a:endParaRPr lang="en-US" dirty="0"/>
          </a:p>
          <a:p>
            <a:pPr>
              <a:buNone/>
            </a:pPr>
            <a:endParaRPr lang="en-US" dirty="0"/>
          </a:p>
        </p:txBody>
      </p:sp>
      <p:sp>
        <p:nvSpPr>
          <p:cNvPr id="4" name="Rectangle 3"/>
          <p:cNvSpPr/>
          <p:nvPr/>
        </p:nvSpPr>
        <p:spPr>
          <a:xfrm>
            <a:off x="574431" y="4009292"/>
            <a:ext cx="10867292" cy="2414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srcRect/>
          <a:stretch>
            <a:fillRect/>
          </a:stretch>
        </p:blipFill>
        <p:spPr bwMode="auto">
          <a:xfrm>
            <a:off x="2579078" y="4091353"/>
            <a:ext cx="5498122" cy="2766647"/>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93078"/>
            <a:ext cx="9875520" cy="597876"/>
          </a:xfrm>
        </p:spPr>
        <p:txBody>
          <a:bodyPr>
            <a:normAutofit fontScale="90000"/>
          </a:bodyPr>
          <a:lstStyle/>
          <a:p>
            <a:pPr algn="ctr"/>
            <a:r>
              <a:rPr lang="en-US" sz="2800" dirty="0">
                <a:solidFill>
                  <a:srgbClr val="FF0000"/>
                </a:solidFill>
              </a:rPr>
              <a:t>Android </a:t>
            </a:r>
            <a:r>
              <a:rPr lang="en-US" sz="2800" dirty="0" err="1">
                <a:solidFill>
                  <a:srgbClr val="FF0000"/>
                </a:solidFill>
              </a:rPr>
              <a:t>TableLayout</a:t>
            </a:r>
            <a:r>
              <a:rPr lang="en-US" sz="2800" dirty="0">
                <a:solidFill>
                  <a:srgbClr val="FF0000"/>
                </a:solidFill>
              </a:rPr>
              <a:t> Example</a:t>
            </a:r>
            <a:r>
              <a:rPr lang="en-US" dirty="0"/>
              <a:t/>
            </a:r>
            <a:br>
              <a:rPr lang="en-US" dirty="0"/>
            </a:br>
            <a:endParaRPr lang="en-US" dirty="0"/>
          </a:p>
        </p:txBody>
      </p:sp>
      <p:sp>
        <p:nvSpPr>
          <p:cNvPr id="3" name="Content Placeholder 2"/>
          <p:cNvSpPr>
            <a:spLocks noGrp="1"/>
          </p:cNvSpPr>
          <p:nvPr>
            <p:ph idx="1"/>
          </p:nvPr>
        </p:nvSpPr>
        <p:spPr>
          <a:xfrm>
            <a:off x="433754" y="738553"/>
            <a:ext cx="11359661" cy="5756031"/>
          </a:xfrm>
        </p:spPr>
        <p:txBody>
          <a:bodyPr/>
          <a:lstStyle/>
          <a:p>
            <a:pPr algn="just"/>
            <a:r>
              <a:rPr lang="en-US" sz="2800" dirty="0">
                <a:solidFill>
                  <a:schemeClr val="tx1"/>
                </a:solidFill>
              </a:rPr>
              <a:t>Create a new android application using android studio and give names as </a:t>
            </a:r>
            <a:r>
              <a:rPr lang="en-US" sz="2800" b="1" dirty="0" err="1">
                <a:solidFill>
                  <a:schemeClr val="tx1"/>
                </a:solidFill>
              </a:rPr>
              <a:t>TableLayout</a:t>
            </a:r>
            <a:r>
              <a:rPr lang="en-US" sz="2800" dirty="0">
                <a:solidFill>
                  <a:schemeClr val="tx1"/>
                </a:solidFill>
              </a:rPr>
              <a:t>. In case if you are not aware of creating an app in android studio check this article  </a:t>
            </a:r>
            <a:r>
              <a:rPr lang="en-US" sz="2800" dirty="0">
                <a:solidFill>
                  <a:schemeClr val="tx1"/>
                </a:solidFill>
                <a:hlinkClick r:id="rId2" tooltip="Android Hello World App Example"/>
              </a:rPr>
              <a:t>Android Hello World App</a:t>
            </a:r>
            <a:r>
              <a:rPr lang="en-US" sz="2800" dirty="0">
                <a:solidFill>
                  <a:schemeClr val="tx1"/>
                </a:solidFill>
              </a:rPr>
              <a:t>.  Now open an </a:t>
            </a:r>
            <a:r>
              <a:rPr lang="en-US" sz="2800" b="1" dirty="0">
                <a:solidFill>
                  <a:schemeClr val="tx1"/>
                </a:solidFill>
              </a:rPr>
              <a:t>activity_main.xml</a:t>
            </a:r>
            <a:r>
              <a:rPr lang="en-US" sz="2800" dirty="0">
                <a:solidFill>
                  <a:schemeClr val="tx1"/>
                </a:solidFill>
              </a:rPr>
              <a:t> file from </a:t>
            </a:r>
            <a:r>
              <a:rPr lang="en-US" sz="2800" b="1" dirty="0">
                <a:solidFill>
                  <a:schemeClr val="tx1"/>
                </a:solidFill>
              </a:rPr>
              <a:t>\res\layout</a:t>
            </a:r>
            <a:r>
              <a:rPr lang="en-US" sz="2800" dirty="0">
                <a:solidFill>
                  <a:schemeClr val="tx1"/>
                </a:solidFill>
              </a:rPr>
              <a:t> path and write the code like as shown below</a:t>
            </a:r>
          </a:p>
          <a:p>
            <a:pPr algn="ctr">
              <a:buNone/>
            </a:pPr>
            <a:r>
              <a:rPr lang="en-US" dirty="0">
                <a:solidFill>
                  <a:srgbClr val="FF0000"/>
                </a:solidFill>
              </a:rPr>
              <a:t>activity_main.xml</a:t>
            </a:r>
          </a:p>
          <a:p>
            <a:pPr>
              <a:buNone/>
            </a:pPr>
            <a:endParaRPr lang="en-US" dirty="0"/>
          </a:p>
        </p:txBody>
      </p:sp>
      <p:sp>
        <p:nvSpPr>
          <p:cNvPr id="4" name="Rectangle 3"/>
          <p:cNvSpPr/>
          <p:nvPr/>
        </p:nvSpPr>
        <p:spPr>
          <a:xfrm>
            <a:off x="386862" y="3176954"/>
            <a:ext cx="11242430" cy="33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3"/>
          <a:srcRect/>
          <a:stretch>
            <a:fillRect/>
          </a:stretch>
        </p:blipFill>
        <p:spPr bwMode="auto">
          <a:xfrm>
            <a:off x="855785" y="3200399"/>
            <a:ext cx="10750061" cy="325901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691662" y="207962"/>
            <a:ext cx="10703169" cy="6372225"/>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1195754" y="257175"/>
            <a:ext cx="9542584" cy="636587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62" y="609600"/>
            <a:ext cx="11676184" cy="1356360"/>
          </a:xfrm>
        </p:spPr>
        <p:txBody>
          <a:bodyPr>
            <a:normAutofit fontScale="90000"/>
          </a:bodyPr>
          <a:lstStyle/>
          <a:p>
            <a:pPr algn="just"/>
            <a:r>
              <a:rPr lang="en-US" sz="2700" dirty="0">
                <a:solidFill>
                  <a:schemeClr val="tx1"/>
                </a:solidFill>
                <a:latin typeface="Times New Roman" pitchFamily="18" charset="0"/>
                <a:cs typeface="Times New Roman" pitchFamily="18" charset="0"/>
              </a:rPr>
              <a:t>Once we are done with creation of layout, we need to load the XML layout resource from our </a:t>
            </a:r>
            <a:r>
              <a:rPr lang="en-US" sz="2700" dirty="0">
                <a:solidFill>
                  <a:schemeClr val="tx1"/>
                </a:solidFill>
                <a:latin typeface="Times New Roman" pitchFamily="18" charset="0"/>
                <a:cs typeface="Times New Roman" pitchFamily="18" charset="0"/>
                <a:hlinkClick r:id="rId2" tooltip="Android Activities with Examples"/>
              </a:rPr>
              <a:t>activity</a:t>
            </a:r>
            <a:r>
              <a:rPr lang="en-US" sz="2700" dirty="0">
                <a:solidFill>
                  <a:schemeClr val="tx1"/>
                </a:solidFill>
                <a:latin typeface="Times New Roman" pitchFamily="18" charset="0"/>
                <a:cs typeface="Times New Roman" pitchFamily="18" charset="0"/>
              </a:rPr>
              <a:t> </a:t>
            </a:r>
            <a:r>
              <a:rPr lang="en-US" sz="2700" b="1" dirty="0" err="1">
                <a:solidFill>
                  <a:schemeClr val="tx1"/>
                </a:solidFill>
                <a:latin typeface="Times New Roman" pitchFamily="18" charset="0"/>
                <a:cs typeface="Times New Roman" pitchFamily="18" charset="0"/>
              </a:rPr>
              <a:t>onCreate</a:t>
            </a:r>
            <a:r>
              <a:rPr lang="en-US" sz="2700" b="1" dirty="0">
                <a:solidFill>
                  <a:schemeClr val="tx1"/>
                </a:solidFill>
                <a:latin typeface="Times New Roman" pitchFamily="18" charset="0"/>
                <a:cs typeface="Times New Roman" pitchFamily="18" charset="0"/>
              </a:rPr>
              <a:t>()</a:t>
            </a:r>
            <a:r>
              <a:rPr lang="en-US" sz="2700" dirty="0">
                <a:solidFill>
                  <a:schemeClr val="tx1"/>
                </a:solidFill>
                <a:latin typeface="Times New Roman" pitchFamily="18" charset="0"/>
                <a:cs typeface="Times New Roman" pitchFamily="18" charset="0"/>
              </a:rPr>
              <a:t> callback method, for that open main activity file </a:t>
            </a:r>
            <a:r>
              <a:rPr lang="en-US" sz="2700" b="1" dirty="0">
                <a:solidFill>
                  <a:schemeClr val="tx1"/>
                </a:solidFill>
                <a:latin typeface="Times New Roman" pitchFamily="18" charset="0"/>
                <a:cs typeface="Times New Roman" pitchFamily="18" charset="0"/>
              </a:rPr>
              <a:t>MainActivity.java</a:t>
            </a:r>
            <a:r>
              <a:rPr lang="en-US" sz="2700" dirty="0">
                <a:solidFill>
                  <a:schemeClr val="tx1"/>
                </a:solidFill>
                <a:latin typeface="Times New Roman" pitchFamily="18" charset="0"/>
                <a:cs typeface="Times New Roman" pitchFamily="18" charset="0"/>
              </a:rPr>
              <a:t> from </a:t>
            </a:r>
            <a:r>
              <a:rPr lang="en-US" sz="2700" b="1" dirty="0">
                <a:solidFill>
                  <a:schemeClr val="tx1"/>
                </a:solidFill>
                <a:latin typeface="Times New Roman" pitchFamily="18" charset="0"/>
                <a:cs typeface="Times New Roman" pitchFamily="18" charset="0"/>
              </a:rPr>
              <a:t>\java\</a:t>
            </a:r>
            <a:r>
              <a:rPr lang="en-US" sz="2700" b="1" dirty="0" err="1">
                <a:solidFill>
                  <a:schemeClr val="tx1"/>
                </a:solidFill>
                <a:latin typeface="Times New Roman" pitchFamily="18" charset="0"/>
                <a:cs typeface="Times New Roman" pitchFamily="18" charset="0"/>
              </a:rPr>
              <a:t>com.tutlane.tablelayout</a:t>
            </a:r>
            <a:r>
              <a:rPr lang="en-US" sz="2700" dirty="0">
                <a:solidFill>
                  <a:schemeClr val="tx1"/>
                </a:solidFill>
                <a:latin typeface="Times New Roman" pitchFamily="18" charset="0"/>
                <a:cs typeface="Times New Roman" pitchFamily="18" charset="0"/>
              </a:rPr>
              <a:t> path and write the code like as shown below.</a:t>
            </a:r>
            <a:r>
              <a:rPr lang="en-US" sz="2700" dirty="0">
                <a:solidFill>
                  <a:schemeClr val="tx1"/>
                </a:solidFill>
              </a:rPr>
              <a:t/>
            </a:r>
            <a:br>
              <a:rPr lang="en-US" sz="2700" dirty="0">
                <a:solidFill>
                  <a:schemeClr val="tx1"/>
                </a:solidFill>
              </a:rPr>
            </a:br>
            <a:r>
              <a:rPr lang="en-US" sz="2700" dirty="0">
                <a:solidFill>
                  <a:srgbClr val="FF0000"/>
                </a:solidFill>
              </a:rPr>
              <a:t>MainActivity.java</a:t>
            </a:r>
            <a:r>
              <a:rPr lang="en-US" dirty="0"/>
              <a:t/>
            </a:r>
            <a:br>
              <a:rPr lang="en-US" dirty="0"/>
            </a:br>
            <a:endParaRPr lang="en-US" dirty="0"/>
          </a:p>
        </p:txBody>
      </p:sp>
      <p:pic>
        <p:nvPicPr>
          <p:cNvPr id="5122" name="Picture 2"/>
          <p:cNvPicPr>
            <a:picLocks noGrp="1" noChangeAspect="1" noChangeArrowheads="1"/>
          </p:cNvPicPr>
          <p:nvPr>
            <p:ph idx="1"/>
          </p:nvPr>
        </p:nvPicPr>
        <p:blipFill>
          <a:blip r:embed="rId3"/>
          <a:srcRect/>
          <a:stretch>
            <a:fillRect/>
          </a:stretch>
        </p:blipFill>
        <p:spPr bwMode="auto">
          <a:xfrm>
            <a:off x="199291" y="1793630"/>
            <a:ext cx="11723077" cy="5064369"/>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30F775-1D23-4470-9BF3-A7324204E98E}"/>
              </a:ext>
            </a:extLst>
          </p:cNvPr>
          <p:cNvSpPr>
            <a:spLocks noGrp="1"/>
          </p:cNvSpPr>
          <p:nvPr>
            <p:ph type="title"/>
          </p:nvPr>
        </p:nvSpPr>
        <p:spPr>
          <a:xfrm>
            <a:off x="1143000" y="609600"/>
            <a:ext cx="9875520" cy="656492"/>
          </a:xfrm>
        </p:spPr>
        <p:txBody>
          <a:bodyPr>
            <a:normAutofit/>
          </a:bodyPr>
          <a:lstStyle/>
          <a:p>
            <a:pPr algn="ctr"/>
            <a:r>
              <a:rPr lang="en-US" sz="3200" dirty="0">
                <a:solidFill>
                  <a:srgbClr val="FF0000"/>
                </a:solidFill>
                <a:latin typeface="Times New Roman" pitchFamily="18" charset="0"/>
                <a:cs typeface="Times New Roman" pitchFamily="18" charset="0"/>
              </a:rPr>
              <a:t>Paused state</a:t>
            </a:r>
            <a:endParaRPr lang="en-IN" sz="3200" dirty="0">
              <a:solidFill>
                <a:srgbClr val="FF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687A12E1-84F9-4DCC-8445-4883267A5B90}"/>
              </a:ext>
            </a:extLst>
          </p:cNvPr>
          <p:cNvSpPr>
            <a:spLocks noGrp="1"/>
          </p:cNvSpPr>
          <p:nvPr>
            <p:ph idx="1"/>
          </p:nvPr>
        </p:nvSpPr>
        <p:spPr>
          <a:xfrm>
            <a:off x="1143000" y="1254369"/>
            <a:ext cx="10638692" cy="4841631"/>
          </a:xfrm>
        </p:spPr>
        <p:txBody>
          <a:bodyPr/>
          <a:lstStyle/>
          <a:p>
            <a:pPr marL="45720" indent="0" algn="l">
              <a:buNone/>
            </a:pPr>
            <a:endParaRPr lang="en-US" b="0" i="0" dirty="0">
              <a:solidFill>
                <a:srgbClr val="212529"/>
              </a:solidFill>
              <a:effectLst/>
              <a:latin typeface="system-ui"/>
            </a:endParaRPr>
          </a:p>
          <a:p>
            <a:pPr algn="just">
              <a:buFont typeface="Arial" panose="020B0604020202020204" pitchFamily="34" charset="0"/>
              <a:buChar char="•"/>
            </a:pPr>
            <a:r>
              <a:rPr lang="en-US" sz="2800" b="0" i="0" dirty="0">
                <a:solidFill>
                  <a:srgbClr val="212529"/>
                </a:solidFill>
                <a:effectLst/>
                <a:latin typeface="Times New Roman" pitchFamily="18" charset="0"/>
                <a:cs typeface="Times New Roman" pitchFamily="18" charset="0"/>
              </a:rPr>
              <a:t>An activity being in this state means that the user can still see the Activity in the background such as behind a transparent window or a dialog box </a:t>
            </a:r>
            <a:r>
              <a:rPr lang="en-US" sz="2800" b="0" i="0" dirty="0" err="1">
                <a:solidFill>
                  <a:srgbClr val="212529"/>
                </a:solidFill>
                <a:effectLst/>
                <a:latin typeface="Times New Roman" pitchFamily="18" charset="0"/>
                <a:cs typeface="Times New Roman" pitchFamily="18" charset="0"/>
              </a:rPr>
              <a:t>i.e</a:t>
            </a:r>
            <a:r>
              <a:rPr lang="en-US" sz="2800" b="0" i="0" dirty="0">
                <a:solidFill>
                  <a:srgbClr val="212529"/>
                </a:solidFill>
                <a:effectLst/>
                <a:latin typeface="Times New Roman" pitchFamily="18" charset="0"/>
                <a:cs typeface="Times New Roman" pitchFamily="18" charset="0"/>
              </a:rPr>
              <a:t> it is partially visible.</a:t>
            </a:r>
          </a:p>
          <a:p>
            <a:pPr algn="just">
              <a:buFont typeface="Arial" panose="020B0604020202020204" pitchFamily="34" charset="0"/>
              <a:buChar char="•"/>
            </a:pPr>
            <a:r>
              <a:rPr lang="en-US" sz="2800" b="0" i="0" dirty="0">
                <a:solidFill>
                  <a:srgbClr val="212529"/>
                </a:solidFill>
                <a:effectLst/>
                <a:latin typeface="Times New Roman" pitchFamily="18" charset="0"/>
                <a:cs typeface="Times New Roman" pitchFamily="18" charset="0"/>
              </a:rPr>
              <a:t>The user cannot interact with the Activity until he/she is done with the current view.</a:t>
            </a:r>
          </a:p>
          <a:p>
            <a:pPr algn="just">
              <a:buFont typeface="Arial" panose="020B0604020202020204" pitchFamily="34" charset="0"/>
              <a:buChar char="•"/>
            </a:pPr>
            <a:r>
              <a:rPr lang="en-US" sz="2800" b="0" i="0" dirty="0">
                <a:solidFill>
                  <a:srgbClr val="212529"/>
                </a:solidFill>
                <a:effectLst/>
                <a:latin typeface="Times New Roman" pitchFamily="18" charset="0"/>
                <a:cs typeface="Times New Roman" pitchFamily="18" charset="0"/>
              </a:rPr>
              <a:t>Android Runtime usually does not kill an Activity in this state but may do so in an extreme case of resource crunch.</a:t>
            </a:r>
          </a:p>
          <a:p>
            <a:pPr marL="45720" indent="0">
              <a:buNone/>
            </a:pPr>
            <a:endParaRPr lang="en-IN" dirty="0"/>
          </a:p>
        </p:txBody>
      </p:sp>
    </p:spTree>
    <p:extLst>
      <p:ext uri="{BB962C8B-B14F-4D97-AF65-F5344CB8AC3E}">
        <p14:creationId xmlns:p14="http://schemas.microsoft.com/office/powerpoint/2010/main" xmlns="" val="2390974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668215"/>
          </a:xfrm>
        </p:spPr>
        <p:txBody>
          <a:bodyPr>
            <a:normAutofit fontScale="90000"/>
          </a:bodyPr>
          <a:lstStyle/>
          <a:p>
            <a:pPr algn="ctr"/>
            <a:r>
              <a:rPr lang="en-US" sz="3100" dirty="0">
                <a:solidFill>
                  <a:srgbClr val="FF0000"/>
                </a:solidFill>
                <a:latin typeface="Times New Roman" pitchFamily="18" charset="0"/>
                <a:cs typeface="Times New Roman" pitchFamily="18" charset="0"/>
              </a:rPr>
              <a:t>Output of Android </a:t>
            </a:r>
            <a:r>
              <a:rPr lang="en-US" sz="3100" dirty="0" err="1">
                <a:solidFill>
                  <a:srgbClr val="FF0000"/>
                </a:solidFill>
                <a:latin typeface="Times New Roman" pitchFamily="18" charset="0"/>
                <a:cs typeface="Times New Roman" pitchFamily="18" charset="0"/>
              </a:rPr>
              <a:t>TableLayout</a:t>
            </a:r>
            <a:r>
              <a:rPr lang="en-US" dirty="0"/>
              <a:t/>
            </a:r>
            <a:br>
              <a:rPr lang="en-US" dirty="0"/>
            </a:b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3200401" y="1113692"/>
            <a:ext cx="5908430" cy="4911969"/>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D79053-FEEA-44B3-AD6E-78533A3751A1}"/>
              </a:ext>
            </a:extLst>
          </p:cNvPr>
          <p:cNvSpPr>
            <a:spLocks noGrp="1"/>
          </p:cNvSpPr>
          <p:nvPr>
            <p:ph type="title"/>
          </p:nvPr>
        </p:nvSpPr>
        <p:spPr/>
        <p:txBody>
          <a:bodyPr/>
          <a:lstStyle/>
          <a:p>
            <a:r>
              <a:rPr lang="en-IN" dirty="0" err="1"/>
              <a:t>GridLayout</a:t>
            </a:r>
            <a:endParaRPr lang="en-IN" dirty="0"/>
          </a:p>
        </p:txBody>
      </p:sp>
      <p:graphicFrame>
        <p:nvGraphicFramePr>
          <p:cNvPr id="4" name="Object 3">
            <a:extLst>
              <a:ext uri="{FF2B5EF4-FFF2-40B4-BE49-F238E27FC236}">
                <a16:creationId xmlns:a16="http://schemas.microsoft.com/office/drawing/2014/main" xmlns="" id="{2A2F57BE-A5FF-46B2-BCFB-987D1E68B300}"/>
              </a:ext>
            </a:extLst>
          </p:cNvPr>
          <p:cNvGraphicFramePr>
            <a:graphicFrameLocks noChangeAspect="1"/>
          </p:cNvGraphicFramePr>
          <p:nvPr>
            <p:extLst>
              <p:ext uri="{D42A27DB-BD31-4B8C-83A1-F6EECF244321}">
                <p14:modId xmlns:p14="http://schemas.microsoft.com/office/powerpoint/2010/main" xmlns="" val="633553998"/>
              </p:ext>
            </p:extLst>
          </p:nvPr>
        </p:nvGraphicFramePr>
        <p:xfrm>
          <a:off x="1143000" y="1666128"/>
          <a:ext cx="10811435" cy="4410075"/>
        </p:xfrm>
        <a:graphic>
          <a:graphicData uri="http://schemas.openxmlformats.org/presentationml/2006/ole">
            <p:oleObj spid="_x0000_s1025" name="Bitmap Image" r:id="rId3" imgW="8143920" imgH="4410000" progId="PBrush">
              <p:embed/>
            </p:oleObj>
          </a:graphicData>
        </a:graphic>
      </p:graphicFrame>
    </p:spTree>
    <p:extLst>
      <p:ext uri="{BB962C8B-B14F-4D97-AF65-F5344CB8AC3E}">
        <p14:creationId xmlns:p14="http://schemas.microsoft.com/office/powerpoint/2010/main" xmlns="" val="633137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B2CDCC-E51B-41DC-957C-225A04F63230}"/>
              </a:ext>
            </a:extLst>
          </p:cNvPr>
          <p:cNvSpPr>
            <a:spLocks noGrp="1"/>
          </p:cNvSpPr>
          <p:nvPr>
            <p:ph idx="1"/>
          </p:nvPr>
        </p:nvSpPr>
        <p:spPr>
          <a:xfrm>
            <a:off x="954741" y="860612"/>
            <a:ext cx="9872871" cy="4038600"/>
          </a:xfrm>
        </p:spPr>
        <p:txBody>
          <a:bodyPr/>
          <a:lstStyle/>
          <a:p>
            <a:pPr algn="just" fontAlgn="base"/>
            <a:r>
              <a:rPr lang="en-US" b="0" i="0" dirty="0">
                <a:solidFill>
                  <a:srgbClr val="3D3D3D"/>
                </a:solidFill>
                <a:effectLst/>
                <a:latin typeface="Poppins" panose="020B0502040204020203" pitchFamily="2" charset="0"/>
              </a:rPr>
              <a:t>The following </a:t>
            </a:r>
            <a:r>
              <a:rPr lang="en-US" b="1" i="0" dirty="0" err="1">
                <a:solidFill>
                  <a:srgbClr val="3D3D3D"/>
                </a:solidFill>
                <a:effectLst/>
                <a:latin typeface="inherit"/>
              </a:rPr>
              <a:t>android:layout_column</a:t>
            </a:r>
            <a:r>
              <a:rPr lang="en-US" b="1" i="0" dirty="0">
                <a:solidFill>
                  <a:srgbClr val="3D3D3D"/>
                </a:solidFill>
                <a:effectLst/>
                <a:latin typeface="inherit"/>
              </a:rPr>
              <a:t>=”2″ and </a:t>
            </a:r>
            <a:r>
              <a:rPr lang="en-US" b="1" i="0" dirty="0" err="1">
                <a:solidFill>
                  <a:srgbClr val="3D3D3D"/>
                </a:solidFill>
                <a:effectLst/>
                <a:latin typeface="inherit"/>
              </a:rPr>
              <a:t>android:layout_row</a:t>
            </a:r>
            <a:r>
              <a:rPr lang="en-US" b="1" i="0" dirty="0">
                <a:solidFill>
                  <a:srgbClr val="3D3D3D"/>
                </a:solidFill>
                <a:effectLst/>
                <a:latin typeface="inherit"/>
              </a:rPr>
              <a:t>=”1″ </a:t>
            </a:r>
            <a:r>
              <a:rPr lang="en-US" b="1" i="0" dirty="0" err="1">
                <a:solidFill>
                  <a:srgbClr val="3D3D3D"/>
                </a:solidFill>
                <a:effectLst/>
                <a:latin typeface="inherit"/>
              </a:rPr>
              <a:t>propert</a:t>
            </a:r>
            <a:r>
              <a:rPr lang="en-US" b="1" i="0" dirty="0">
                <a:solidFill>
                  <a:srgbClr val="3D3D3D"/>
                </a:solidFill>
                <a:effectLst/>
                <a:latin typeface="inherit"/>
              </a:rPr>
              <a:t> </a:t>
            </a:r>
            <a:r>
              <a:rPr lang="en-US" b="0" i="0" dirty="0">
                <a:solidFill>
                  <a:srgbClr val="3D3D3D"/>
                </a:solidFill>
                <a:effectLst/>
                <a:latin typeface="Poppins" panose="020B0502040204020203" pitchFamily="2" charset="0"/>
              </a:rPr>
              <a:t>indicates that view will be placed in the cell and row 1, column 2 of the parent </a:t>
            </a:r>
            <a:r>
              <a:rPr lang="en-US" b="0" i="0" dirty="0" err="1">
                <a:solidFill>
                  <a:srgbClr val="3D3D3D"/>
                </a:solidFill>
                <a:effectLst/>
                <a:latin typeface="Poppins" panose="020B0502040204020203" pitchFamily="2" charset="0"/>
              </a:rPr>
              <a:t>GridLayout</a:t>
            </a:r>
            <a:r>
              <a:rPr lang="en-US" b="0" i="0" dirty="0">
                <a:solidFill>
                  <a:srgbClr val="3D3D3D"/>
                </a:solidFill>
                <a:effectLst/>
                <a:latin typeface="Poppins" panose="020B0502040204020203" pitchFamily="2" charset="0"/>
              </a:rPr>
              <a:t>.</a:t>
            </a:r>
          </a:p>
          <a:p>
            <a:pPr algn="just" fontAlgn="base"/>
            <a:r>
              <a:rPr lang="en-US" b="0" i="0" dirty="0">
                <a:solidFill>
                  <a:srgbClr val="3D3D3D"/>
                </a:solidFill>
                <a:effectLst/>
                <a:latin typeface="Poppins" panose="020B0502040204020203" pitchFamily="2" charset="0"/>
              </a:rPr>
              <a:t>In the case of android </a:t>
            </a:r>
            <a:r>
              <a:rPr lang="en-US" b="0" i="0" dirty="0" err="1">
                <a:solidFill>
                  <a:srgbClr val="3D3D3D"/>
                </a:solidFill>
                <a:effectLst/>
                <a:latin typeface="Poppins" panose="020B0502040204020203" pitchFamily="2" charset="0"/>
              </a:rPr>
              <a:t>GridLayout</a:t>
            </a:r>
            <a:r>
              <a:rPr lang="en-US" b="0" i="0" dirty="0">
                <a:solidFill>
                  <a:srgbClr val="3D3D3D"/>
                </a:solidFill>
                <a:effectLst/>
                <a:latin typeface="Poppins" panose="020B0502040204020203" pitchFamily="2" charset="0"/>
              </a:rPr>
              <a:t> property </a:t>
            </a:r>
            <a:r>
              <a:rPr lang="en-US" b="1" i="0" dirty="0" err="1">
                <a:solidFill>
                  <a:srgbClr val="3D3D3D"/>
                </a:solidFill>
                <a:effectLst/>
                <a:latin typeface="inherit"/>
              </a:rPr>
              <a:t>android:layout_columnSpan</a:t>
            </a:r>
            <a:r>
              <a:rPr lang="en-US" b="1" i="0" dirty="0">
                <a:solidFill>
                  <a:srgbClr val="3D3D3D"/>
                </a:solidFill>
                <a:effectLst/>
                <a:latin typeface="inherit"/>
              </a:rPr>
              <a:t>=”3″ and </a:t>
            </a:r>
            <a:r>
              <a:rPr lang="en-US" b="1" i="0" dirty="0" err="1">
                <a:solidFill>
                  <a:srgbClr val="3D3D3D"/>
                </a:solidFill>
                <a:effectLst/>
                <a:latin typeface="inherit"/>
              </a:rPr>
              <a:t>android:layout_rowSpan</a:t>
            </a:r>
            <a:r>
              <a:rPr lang="en-US" b="1" i="0" dirty="0">
                <a:solidFill>
                  <a:srgbClr val="3D3D3D"/>
                </a:solidFill>
                <a:effectLst/>
                <a:latin typeface="inherit"/>
              </a:rPr>
              <a:t>=”2″</a:t>
            </a:r>
            <a:r>
              <a:rPr lang="en-US" b="0" i="0" dirty="0">
                <a:solidFill>
                  <a:srgbClr val="3D3D3D"/>
                </a:solidFill>
                <a:effectLst/>
                <a:latin typeface="Poppins" panose="020B0502040204020203" pitchFamily="2" charset="0"/>
              </a:rPr>
              <a:t> view is configured to span 3 columns and 2 rows and to fill the space available both horizontally and vertically.</a:t>
            </a:r>
          </a:p>
          <a:p>
            <a:pPr marL="45720" indent="0">
              <a:buNone/>
            </a:pPr>
            <a:endParaRPr lang="en-IN" dirty="0"/>
          </a:p>
        </p:txBody>
      </p:sp>
    </p:spTree>
    <p:extLst>
      <p:ext uri="{BB962C8B-B14F-4D97-AF65-F5344CB8AC3E}">
        <p14:creationId xmlns:p14="http://schemas.microsoft.com/office/powerpoint/2010/main" xmlns="" val="219851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0154A9F-8633-4174-BE6F-E9C792495A6C}"/>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xmlns="" id="{F5DE262E-E61D-4366-B2FE-039C53D4B259}"/>
              </a:ext>
            </a:extLst>
          </p:cNvPr>
          <p:cNvSpPr>
            <a:spLocks noGrp="1"/>
          </p:cNvSpPr>
          <p:nvPr>
            <p:ph sz="half" idx="1"/>
          </p:nvPr>
        </p:nvSpPr>
        <p:spPr>
          <a:xfrm>
            <a:off x="1143000" y="1667434"/>
            <a:ext cx="4754880" cy="4023360"/>
          </a:xfrm>
        </p:spPr>
        <p:txBody>
          <a:bodyPr>
            <a:noAutofit/>
          </a:bodyPr>
          <a:lstStyle/>
          <a:p>
            <a:pPr marL="45720" indent="0">
              <a:buNone/>
            </a:pPr>
            <a:endParaRPr lang="en-IN" sz="1600" dirty="0">
              <a:solidFill>
                <a:schemeClr val="tx1"/>
              </a:solidFill>
            </a:endParaRPr>
          </a:p>
          <a:p>
            <a:pPr marL="45720" indent="0">
              <a:buNone/>
            </a:pPr>
            <a:r>
              <a:rPr lang="en-IN" sz="1600" dirty="0">
                <a:solidFill>
                  <a:schemeClr val="tx1"/>
                </a:solidFill>
              </a:rPr>
              <a:t> </a:t>
            </a:r>
          </a:p>
        </p:txBody>
      </p:sp>
      <p:sp>
        <p:nvSpPr>
          <p:cNvPr id="6" name="Content Placeholder 5">
            <a:extLst>
              <a:ext uri="{FF2B5EF4-FFF2-40B4-BE49-F238E27FC236}">
                <a16:creationId xmlns:a16="http://schemas.microsoft.com/office/drawing/2014/main" xmlns="" id="{F701D913-A87A-4C48-B186-C1C45709F4B7}"/>
              </a:ext>
            </a:extLst>
          </p:cNvPr>
          <p:cNvSpPr>
            <a:spLocks noGrp="1"/>
          </p:cNvSpPr>
          <p:nvPr>
            <p:ph sz="half" idx="2"/>
          </p:nvPr>
        </p:nvSpPr>
        <p:spPr>
          <a:xfrm>
            <a:off x="1280160" y="2057400"/>
            <a:ext cx="9742332" cy="4023360"/>
          </a:xfrm>
        </p:spPr>
        <p:txBody>
          <a:bodyPr>
            <a:normAutofit/>
          </a:bodyPr>
          <a:lstStyle/>
          <a:p>
            <a:pPr marL="45720" indent="0">
              <a:buNone/>
            </a:pPr>
            <a:r>
              <a:rPr lang="en-IN" sz="2000" dirty="0"/>
              <a:t>&lt;?xml version="1.0" encoding="utf-8"?&gt; </a:t>
            </a:r>
          </a:p>
          <a:p>
            <a:pPr marL="45720" indent="0">
              <a:buNone/>
            </a:pPr>
            <a:r>
              <a:rPr lang="en-IN" sz="2000" dirty="0"/>
              <a:t>&lt;</a:t>
            </a:r>
            <a:r>
              <a:rPr lang="en-IN" sz="2000" dirty="0" err="1"/>
              <a:t>GridLayout</a:t>
            </a:r>
            <a:r>
              <a:rPr lang="en-IN" sz="2000" dirty="0"/>
              <a:t> </a:t>
            </a:r>
            <a:r>
              <a:rPr lang="en-IN" sz="2000" dirty="0" err="1"/>
              <a:t>xmlns:android</a:t>
            </a:r>
            <a:r>
              <a:rPr lang="en-IN" sz="2000" dirty="0"/>
              <a:t>="http://schemas.android.com/</a:t>
            </a:r>
            <a:r>
              <a:rPr lang="en-IN" sz="2000" dirty="0" err="1"/>
              <a:t>apk</a:t>
            </a:r>
            <a:r>
              <a:rPr lang="en-IN" sz="2000" dirty="0"/>
              <a:t>/res/android" </a:t>
            </a:r>
            <a:r>
              <a:rPr lang="en-IN" sz="2000" dirty="0" err="1"/>
              <a:t>android:layout_width</a:t>
            </a:r>
            <a:r>
              <a:rPr lang="en-IN" sz="2000" dirty="0"/>
              <a:t>="</a:t>
            </a:r>
            <a:r>
              <a:rPr lang="en-IN" sz="2000" dirty="0" err="1"/>
              <a:t>match_parent</a:t>
            </a:r>
            <a:r>
              <a:rPr lang="en-IN" sz="2000" dirty="0"/>
              <a:t>" </a:t>
            </a:r>
            <a:r>
              <a:rPr lang="en-IN" sz="2000" dirty="0" err="1"/>
              <a:t>android:layout_height</a:t>
            </a:r>
            <a:r>
              <a:rPr lang="en-IN" sz="2000" dirty="0"/>
              <a:t>="</a:t>
            </a:r>
            <a:r>
              <a:rPr lang="en-IN" sz="2000" dirty="0" err="1"/>
              <a:t>match_parent</a:t>
            </a:r>
            <a:r>
              <a:rPr lang="en-IN" sz="2000" dirty="0"/>
              <a:t>" </a:t>
            </a:r>
            <a:r>
              <a:rPr lang="en-IN" sz="2000" dirty="0" err="1"/>
              <a:t>android:columnCount</a:t>
            </a:r>
            <a:r>
              <a:rPr lang="en-IN" sz="2000" dirty="0"/>
              <a:t>="2" </a:t>
            </a:r>
            <a:r>
              <a:rPr lang="en-IN" sz="2000" dirty="0" err="1"/>
              <a:t>android:rowCount</a:t>
            </a:r>
            <a:r>
              <a:rPr lang="en-IN" sz="2000" dirty="0"/>
              <a:t>="2" </a:t>
            </a:r>
            <a:r>
              <a:rPr lang="en-IN" sz="2000" dirty="0" err="1"/>
              <a:t>android:padding</a:t>
            </a:r>
            <a:r>
              <a:rPr lang="en-IN" sz="2000" dirty="0"/>
              <a:t>="16dp" </a:t>
            </a:r>
            <a:r>
              <a:rPr lang="en-IN" sz="2000" dirty="0" err="1"/>
              <a:t>android:layout_gravity</a:t>
            </a:r>
            <a:r>
              <a:rPr lang="en-IN" sz="2000" dirty="0"/>
              <a:t>="</a:t>
            </a:r>
            <a:r>
              <a:rPr lang="en-IN" sz="2000" dirty="0" err="1"/>
              <a:t>center</a:t>
            </a:r>
            <a:r>
              <a:rPr lang="en-IN" sz="2000" dirty="0"/>
              <a:t>"&gt;</a:t>
            </a:r>
          </a:p>
          <a:p>
            <a:pPr marL="45720" indent="0">
              <a:buNone/>
            </a:pPr>
            <a:r>
              <a:rPr lang="en-IN" sz="2000" dirty="0"/>
              <a:t> &lt;Button </a:t>
            </a:r>
            <a:r>
              <a:rPr lang="en-IN" sz="2000" dirty="0" err="1"/>
              <a:t>android:layout_width</a:t>
            </a:r>
            <a:r>
              <a:rPr lang="en-IN" sz="2000" dirty="0"/>
              <a:t>="0dp" </a:t>
            </a:r>
            <a:r>
              <a:rPr lang="en-IN" sz="2000" dirty="0" err="1"/>
              <a:t>android:layout_height</a:t>
            </a:r>
            <a:r>
              <a:rPr lang="en-IN" sz="2000" dirty="0"/>
              <a:t>="</a:t>
            </a:r>
            <a:r>
              <a:rPr lang="en-IN" sz="2000" dirty="0" err="1"/>
              <a:t>wrap_content</a:t>
            </a:r>
            <a:r>
              <a:rPr lang="en-IN" sz="2000" dirty="0"/>
              <a:t>" </a:t>
            </a:r>
            <a:r>
              <a:rPr lang="en-IN" sz="2000" dirty="0" err="1"/>
              <a:t>android:text</a:t>
            </a:r>
            <a:r>
              <a:rPr lang="en-IN" sz="2000" dirty="0"/>
              <a:t>="Button 1" </a:t>
            </a:r>
            <a:r>
              <a:rPr lang="en-IN" sz="2000" dirty="0" err="1"/>
              <a:t>android:layout_row</a:t>
            </a:r>
            <a:r>
              <a:rPr lang="en-IN" sz="2000" dirty="0"/>
              <a:t>="0" </a:t>
            </a:r>
            <a:r>
              <a:rPr lang="en-IN" sz="2000" dirty="0" err="1"/>
              <a:t>android:layout_column</a:t>
            </a:r>
            <a:r>
              <a:rPr lang="en-IN" sz="2000" dirty="0"/>
              <a:t>="0" </a:t>
            </a:r>
            <a:r>
              <a:rPr lang="en-IN" sz="2000" dirty="0" err="1"/>
              <a:t>android:layout_gravity</a:t>
            </a:r>
            <a:r>
              <a:rPr lang="en-IN" sz="2000" dirty="0"/>
              <a:t>="fill" </a:t>
            </a:r>
            <a:r>
              <a:rPr lang="en-IN" sz="2000" dirty="0" err="1"/>
              <a:t>android:layout_columnWeight</a:t>
            </a:r>
            <a:r>
              <a:rPr lang="en-IN" sz="2000" dirty="0"/>
              <a:t>="1"/&gt; </a:t>
            </a:r>
          </a:p>
          <a:p>
            <a:pPr marL="45720" indent="0">
              <a:buNone/>
            </a:pPr>
            <a:r>
              <a:rPr lang="en-IN" sz="2000" dirty="0"/>
              <a:t>&lt;Button </a:t>
            </a:r>
            <a:r>
              <a:rPr lang="en-IN" sz="2000" dirty="0" err="1"/>
              <a:t>android:layout_width</a:t>
            </a:r>
            <a:r>
              <a:rPr lang="en-IN" sz="2000" dirty="0"/>
              <a:t>="0dp" </a:t>
            </a:r>
            <a:r>
              <a:rPr lang="en-IN" sz="2000" dirty="0" err="1"/>
              <a:t>android:layout_height</a:t>
            </a:r>
            <a:r>
              <a:rPr lang="en-IN" sz="2000" dirty="0"/>
              <a:t>="</a:t>
            </a:r>
            <a:r>
              <a:rPr lang="en-IN" sz="2000" dirty="0" err="1"/>
              <a:t>wrap_content</a:t>
            </a:r>
            <a:r>
              <a:rPr lang="en-IN" sz="2000" dirty="0"/>
              <a:t>" </a:t>
            </a:r>
            <a:r>
              <a:rPr lang="en-IN" sz="2000" dirty="0" err="1"/>
              <a:t>android:text</a:t>
            </a:r>
            <a:r>
              <a:rPr lang="en-IN" sz="2000" dirty="0"/>
              <a:t>="Button 2" </a:t>
            </a:r>
            <a:r>
              <a:rPr lang="en-IN" sz="2000" dirty="0" err="1"/>
              <a:t>android:layout_row</a:t>
            </a:r>
            <a:r>
              <a:rPr lang="en-IN" sz="2000" dirty="0"/>
              <a:t>="0" </a:t>
            </a:r>
            <a:r>
              <a:rPr lang="en-IN" sz="2000" dirty="0" err="1"/>
              <a:t>android:layout_column</a:t>
            </a:r>
            <a:r>
              <a:rPr lang="en-IN" sz="2000" dirty="0"/>
              <a:t>="1" </a:t>
            </a:r>
            <a:r>
              <a:rPr lang="en-IN" sz="2000" dirty="0" err="1"/>
              <a:t>android:layout_gravity</a:t>
            </a:r>
            <a:r>
              <a:rPr lang="en-IN" sz="2000" dirty="0"/>
              <a:t>="fill" </a:t>
            </a:r>
            <a:r>
              <a:rPr lang="en-IN" sz="2000" dirty="0" err="1"/>
              <a:t>android:layout_columnWeight</a:t>
            </a:r>
            <a:r>
              <a:rPr lang="en-IN" sz="2000" dirty="0"/>
              <a:t>="1"/&gt;</a:t>
            </a:r>
          </a:p>
        </p:txBody>
      </p:sp>
    </p:spTree>
    <p:extLst>
      <p:ext uri="{BB962C8B-B14F-4D97-AF65-F5344CB8AC3E}">
        <p14:creationId xmlns:p14="http://schemas.microsoft.com/office/powerpoint/2010/main" xmlns="" val="2090355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92500" lnSpcReduction="20000"/>
          </a:bodyPr>
          <a:lstStyle/>
          <a:p>
            <a:pPr marL="45720" indent="0">
              <a:buNone/>
            </a:pPr>
            <a:r>
              <a:rPr lang="en-IN" sz="2400" dirty="0"/>
              <a:t>&lt;Button </a:t>
            </a:r>
            <a:r>
              <a:rPr lang="en-IN" sz="2400" dirty="0" err="1"/>
              <a:t>android:layout_width</a:t>
            </a:r>
            <a:r>
              <a:rPr lang="en-IN" sz="2400" dirty="0"/>
              <a:t>="0dp" </a:t>
            </a:r>
            <a:r>
              <a:rPr lang="en-IN" sz="2400" dirty="0" err="1"/>
              <a:t>android:layout_height</a:t>
            </a:r>
            <a:r>
              <a:rPr lang="en-IN" sz="2400" dirty="0"/>
              <a:t>="</a:t>
            </a:r>
            <a:r>
              <a:rPr lang="en-IN" sz="2400" dirty="0" err="1"/>
              <a:t>wrap_content</a:t>
            </a:r>
            <a:r>
              <a:rPr lang="en-IN" sz="2400" dirty="0"/>
              <a:t>" </a:t>
            </a:r>
            <a:r>
              <a:rPr lang="en-IN" sz="2400" dirty="0" err="1"/>
              <a:t>android:text</a:t>
            </a:r>
            <a:r>
              <a:rPr lang="en-IN" sz="2400" dirty="0"/>
              <a:t>="Button 3" </a:t>
            </a:r>
            <a:r>
              <a:rPr lang="en-IN" sz="2400" dirty="0" err="1"/>
              <a:t>android:layout_row</a:t>
            </a:r>
            <a:r>
              <a:rPr lang="en-IN" sz="2400" dirty="0"/>
              <a:t>="1" </a:t>
            </a:r>
            <a:r>
              <a:rPr lang="en-IN" sz="2400" dirty="0" err="1"/>
              <a:t>android:layout_column</a:t>
            </a:r>
            <a:r>
              <a:rPr lang="en-IN" sz="2400" dirty="0"/>
              <a:t>="0" </a:t>
            </a:r>
            <a:r>
              <a:rPr lang="en-IN" sz="2400" dirty="0" err="1"/>
              <a:t>android:layout_gravity</a:t>
            </a:r>
            <a:r>
              <a:rPr lang="en-IN" sz="2400" dirty="0"/>
              <a:t>="fill" </a:t>
            </a:r>
            <a:r>
              <a:rPr lang="en-IN" sz="2400" dirty="0" err="1"/>
              <a:t>android:layout_columnWeight</a:t>
            </a:r>
            <a:r>
              <a:rPr lang="en-IN" sz="2400" dirty="0"/>
              <a:t>="1"/&gt; </a:t>
            </a:r>
          </a:p>
          <a:p>
            <a:pPr marL="45720" indent="0">
              <a:buNone/>
            </a:pPr>
            <a:r>
              <a:rPr lang="en-IN" sz="2400" dirty="0"/>
              <a:t>&lt;Button </a:t>
            </a:r>
            <a:r>
              <a:rPr lang="en-IN" sz="2400" dirty="0" err="1"/>
              <a:t>android:layout_width</a:t>
            </a:r>
            <a:r>
              <a:rPr lang="en-IN" sz="2400" dirty="0"/>
              <a:t>="0dp" </a:t>
            </a:r>
            <a:r>
              <a:rPr lang="en-IN" sz="2400" dirty="0" err="1"/>
              <a:t>android:layout_height</a:t>
            </a:r>
            <a:r>
              <a:rPr lang="en-IN" sz="2400" dirty="0"/>
              <a:t>="</a:t>
            </a:r>
            <a:r>
              <a:rPr lang="en-IN" sz="2400" dirty="0" err="1"/>
              <a:t>wrap_content</a:t>
            </a:r>
            <a:r>
              <a:rPr lang="en-IN" sz="2400" dirty="0"/>
              <a:t>" </a:t>
            </a:r>
            <a:r>
              <a:rPr lang="en-IN" sz="2400" dirty="0" err="1"/>
              <a:t>android:text</a:t>
            </a:r>
            <a:r>
              <a:rPr lang="en-IN" sz="2400" dirty="0"/>
              <a:t>="Button 4" </a:t>
            </a:r>
            <a:r>
              <a:rPr lang="en-IN" sz="2400" dirty="0" err="1"/>
              <a:t>android:layout_row</a:t>
            </a:r>
            <a:r>
              <a:rPr lang="en-IN" sz="2400" dirty="0"/>
              <a:t>="1" </a:t>
            </a:r>
            <a:r>
              <a:rPr lang="en-IN" sz="2400" dirty="0" err="1"/>
              <a:t>android:layout_column</a:t>
            </a:r>
            <a:r>
              <a:rPr lang="en-IN" sz="2400" dirty="0"/>
              <a:t>="1" </a:t>
            </a:r>
            <a:r>
              <a:rPr lang="en-IN" sz="2400" dirty="0" err="1"/>
              <a:t>android:layout_gravity</a:t>
            </a:r>
            <a:r>
              <a:rPr lang="en-IN" sz="2400" dirty="0"/>
              <a:t>="fill" </a:t>
            </a:r>
            <a:r>
              <a:rPr lang="en-IN" sz="2400" dirty="0" err="1"/>
              <a:t>android:layout_columnWeight</a:t>
            </a:r>
            <a:r>
              <a:rPr lang="en-IN" sz="2400" dirty="0"/>
              <a:t>="1"/&gt; </a:t>
            </a:r>
          </a:p>
          <a:p>
            <a:pPr marL="45720" indent="0">
              <a:buNone/>
            </a:pPr>
            <a:r>
              <a:rPr lang="en-IN" sz="2400" dirty="0"/>
              <a:t>&lt;/</a:t>
            </a:r>
            <a:r>
              <a:rPr lang="en-IN" sz="2400" dirty="0" err="1"/>
              <a:t>GridLayout</a:t>
            </a:r>
            <a:r>
              <a:rPr lang="en-IN" sz="2400" dirty="0"/>
              <a:t>&gt;</a:t>
            </a:r>
          </a:p>
          <a:p>
            <a:pPr marL="45720" indent="0">
              <a:buNone/>
            </a:pPr>
            <a:endParaRPr lang="en-IN" dirty="0"/>
          </a:p>
        </p:txBody>
      </p:sp>
    </p:spTree>
    <p:extLst>
      <p:ext uri="{BB962C8B-B14F-4D97-AF65-F5344CB8AC3E}">
        <p14:creationId xmlns:p14="http://schemas.microsoft.com/office/powerpoint/2010/main" xmlns="" val="4075763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7008" y="1300448"/>
            <a:ext cx="6096000" cy="1477328"/>
          </a:xfrm>
          <a:prstGeom prst="rect">
            <a:avLst/>
          </a:prstGeom>
        </p:spPr>
        <p:txBody>
          <a:bodyPr>
            <a:spAutoFit/>
          </a:bodyPr>
          <a:lstStyle/>
          <a:p>
            <a:r>
              <a:rPr lang="en-IN" dirty="0"/>
              <a:t>------------------------------</a:t>
            </a:r>
          </a:p>
          <a:p>
            <a:r>
              <a:rPr lang="en-IN" dirty="0"/>
              <a:t>|        Button 1      |  Button 2    |</a:t>
            </a:r>
          </a:p>
          <a:p>
            <a:r>
              <a:rPr lang="en-IN" dirty="0"/>
              <a:t>------------------------------</a:t>
            </a:r>
          </a:p>
          <a:p>
            <a:r>
              <a:rPr lang="en-IN" dirty="0"/>
              <a:t>|        Button 3      |  Button 4    |</a:t>
            </a:r>
          </a:p>
          <a:p>
            <a:r>
              <a:rPr lang="en-IN" dirty="0"/>
              <a:t>------------------------------</a:t>
            </a:r>
          </a:p>
        </p:txBody>
      </p:sp>
    </p:spTree>
    <p:extLst>
      <p:ext uri="{BB962C8B-B14F-4D97-AF65-F5344CB8AC3E}">
        <p14:creationId xmlns:p14="http://schemas.microsoft.com/office/powerpoint/2010/main" xmlns="" val="4157615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A86443-9167-4E9B-A71D-3D321E3CCD76}"/>
              </a:ext>
            </a:extLst>
          </p:cNvPr>
          <p:cNvSpPr>
            <a:spLocks noGrp="1"/>
          </p:cNvSpPr>
          <p:nvPr>
            <p:ph type="title"/>
          </p:nvPr>
        </p:nvSpPr>
        <p:spPr>
          <a:xfrm>
            <a:off x="1143000" y="609600"/>
            <a:ext cx="9875520" cy="703385"/>
          </a:xfrm>
        </p:spPr>
        <p:txBody>
          <a:bodyPr>
            <a:normAutofit/>
          </a:bodyPr>
          <a:lstStyle/>
          <a:p>
            <a:pPr algn="ctr"/>
            <a:r>
              <a:rPr lang="en-US" sz="3600" dirty="0">
                <a:solidFill>
                  <a:srgbClr val="FF0000"/>
                </a:solidFill>
                <a:latin typeface="Times New Roman" pitchFamily="18" charset="0"/>
                <a:cs typeface="Times New Roman" pitchFamily="18" charset="0"/>
              </a:rPr>
              <a:t>Stopped state</a:t>
            </a:r>
            <a:endParaRPr lang="en-IN" sz="3600" dirty="0">
              <a:solidFill>
                <a:srgbClr val="FF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85E0C3AD-C328-49DE-B5D8-EF4F5F66C686}"/>
              </a:ext>
            </a:extLst>
          </p:cNvPr>
          <p:cNvSpPr>
            <a:spLocks noGrp="1"/>
          </p:cNvSpPr>
          <p:nvPr>
            <p:ph idx="1"/>
          </p:nvPr>
        </p:nvSpPr>
        <p:spPr>
          <a:xfrm>
            <a:off x="1143000" y="1559169"/>
            <a:ext cx="10263554" cy="4536831"/>
          </a:xfrm>
        </p:spPr>
        <p:txBody>
          <a:bodyPr/>
          <a:lstStyle/>
          <a:p>
            <a:pPr marL="45720" indent="0" algn="l">
              <a:buNone/>
            </a:pPr>
            <a:endParaRPr lang="en-US" b="0" i="0" dirty="0">
              <a:solidFill>
                <a:srgbClr val="212529"/>
              </a:solidFill>
              <a:effectLst/>
              <a:latin typeface="system-ui"/>
            </a:endParaRPr>
          </a:p>
          <a:p>
            <a:pPr marL="742950" lvl="1" indent="-285750" algn="just">
              <a:buFont typeface="Arial" panose="020B0604020202020204" pitchFamily="34" charset="0"/>
              <a:buChar char="•"/>
            </a:pPr>
            <a:r>
              <a:rPr lang="en-US" sz="2800" b="0" i="0" dirty="0">
                <a:solidFill>
                  <a:srgbClr val="212529"/>
                </a:solidFill>
                <a:effectLst/>
                <a:latin typeface="Times New Roman" pitchFamily="18" charset="0"/>
                <a:cs typeface="Times New Roman" pitchFamily="18" charset="0"/>
              </a:rPr>
              <a:t>When a new Activity is started on top of the current one or when a user hits the Home key, the activity is brought to Stopped state.</a:t>
            </a:r>
          </a:p>
          <a:p>
            <a:pPr marL="742950" lvl="1" indent="-285750" algn="just">
              <a:buNone/>
            </a:pPr>
            <a:endParaRPr lang="en-US" sz="2800" b="0" i="0" dirty="0">
              <a:solidFill>
                <a:srgbClr val="212529"/>
              </a:solidFill>
              <a:effectLst/>
              <a:latin typeface="Times New Roman" pitchFamily="18" charset="0"/>
              <a:cs typeface="Times New Roman" pitchFamily="18" charset="0"/>
            </a:endParaRPr>
          </a:p>
          <a:p>
            <a:pPr marL="742950" lvl="1" indent="-285750" algn="just">
              <a:buFont typeface="Arial" panose="020B0604020202020204" pitchFamily="34" charset="0"/>
              <a:buChar char="•"/>
            </a:pPr>
            <a:r>
              <a:rPr lang="en-US" sz="2800" b="0" i="0" dirty="0">
                <a:solidFill>
                  <a:srgbClr val="212529"/>
                </a:solidFill>
                <a:effectLst/>
                <a:latin typeface="Times New Roman" pitchFamily="18" charset="0"/>
                <a:cs typeface="Times New Roman" pitchFamily="18" charset="0"/>
              </a:rPr>
              <a:t>The activity in this state is invisible, but it is not destroyed.</a:t>
            </a:r>
          </a:p>
          <a:p>
            <a:pPr marL="742950" lvl="1" indent="-285750" algn="just">
              <a:buNone/>
            </a:pPr>
            <a:endParaRPr lang="en-US" sz="2800" b="0" i="0" dirty="0">
              <a:solidFill>
                <a:srgbClr val="212529"/>
              </a:solidFill>
              <a:effectLst/>
              <a:latin typeface="Times New Roman" pitchFamily="18" charset="0"/>
              <a:cs typeface="Times New Roman" pitchFamily="18" charset="0"/>
            </a:endParaRPr>
          </a:p>
          <a:p>
            <a:pPr marL="742950" lvl="1" indent="-285750" algn="just">
              <a:buFont typeface="Arial" panose="020B0604020202020204" pitchFamily="34" charset="0"/>
              <a:buChar char="•"/>
            </a:pPr>
            <a:r>
              <a:rPr lang="en-US" sz="2800" b="0" i="0" dirty="0">
                <a:solidFill>
                  <a:srgbClr val="212529"/>
                </a:solidFill>
                <a:effectLst/>
                <a:latin typeface="Times New Roman" pitchFamily="18" charset="0"/>
                <a:cs typeface="Times New Roman" pitchFamily="18" charset="0"/>
              </a:rPr>
              <a:t>Android Runtime may kill such an Activity in case of resource crunch.</a:t>
            </a:r>
          </a:p>
          <a:p>
            <a:pPr marL="45720" indent="0">
              <a:buNone/>
            </a:pPr>
            <a:r>
              <a:rPr lang="en-US" dirty="0"/>
              <a:t/>
            </a:r>
            <a:br>
              <a:rPr lang="en-US" dirty="0"/>
            </a:br>
            <a:endParaRPr lang="en-IN" dirty="0"/>
          </a:p>
        </p:txBody>
      </p:sp>
    </p:spTree>
    <p:extLst>
      <p:ext uri="{BB962C8B-B14F-4D97-AF65-F5344CB8AC3E}">
        <p14:creationId xmlns:p14="http://schemas.microsoft.com/office/powerpoint/2010/main" xmlns="" val="3570625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FE14D1-1AFD-449B-BF5E-7E928F0D27CB}"/>
              </a:ext>
            </a:extLst>
          </p:cNvPr>
          <p:cNvSpPr>
            <a:spLocks noGrp="1"/>
          </p:cNvSpPr>
          <p:nvPr>
            <p:ph type="title"/>
          </p:nvPr>
        </p:nvSpPr>
        <p:spPr>
          <a:xfrm>
            <a:off x="1143000" y="281354"/>
            <a:ext cx="9875520" cy="609600"/>
          </a:xfrm>
        </p:spPr>
        <p:txBody>
          <a:bodyPr>
            <a:normAutofit/>
          </a:bodyPr>
          <a:lstStyle/>
          <a:p>
            <a:pPr algn="ctr"/>
            <a:r>
              <a:rPr lang="en-US" sz="3200" dirty="0">
                <a:solidFill>
                  <a:srgbClr val="FF0000"/>
                </a:solidFill>
                <a:latin typeface="Times New Roman" pitchFamily="18" charset="0"/>
                <a:cs typeface="Times New Roman" pitchFamily="18" charset="0"/>
              </a:rPr>
              <a:t>Destroyed state</a:t>
            </a:r>
            <a:endParaRPr lang="en-IN" sz="3200" dirty="0">
              <a:solidFill>
                <a:srgbClr val="FF0000"/>
              </a:solidFill>
              <a:latin typeface="Times New Roman" pitchFamily="18" charset="0"/>
              <a:cs typeface="Times New Roman" pitchFamily="18" charset="0"/>
            </a:endParaRPr>
          </a:p>
        </p:txBody>
      </p:sp>
      <p:sp>
        <p:nvSpPr>
          <p:cNvPr id="4" name="Rectangle 1">
            <a:extLst>
              <a:ext uri="{FF2B5EF4-FFF2-40B4-BE49-F238E27FC236}">
                <a16:creationId xmlns:a16="http://schemas.microsoft.com/office/drawing/2014/main" xmlns="" id="{AC19548F-66DF-4DF8-9801-BCC65E0AA588}"/>
              </a:ext>
            </a:extLst>
          </p:cNvPr>
          <p:cNvSpPr>
            <a:spLocks noGrp="1" noChangeArrowheads="1"/>
          </p:cNvSpPr>
          <p:nvPr>
            <p:ph idx="1"/>
          </p:nvPr>
        </p:nvSpPr>
        <p:spPr bwMode="auto">
          <a:xfrm>
            <a:off x="492369" y="1125416"/>
            <a:ext cx="11218985" cy="509370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rgbClr val="212529"/>
              </a:solidFill>
              <a:effectLst/>
              <a:latin typeface="system-ui"/>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rgbClr val="212529"/>
                </a:solidFill>
                <a:effectLst/>
                <a:latin typeface="Times New Roman" pitchFamily="18" charset="0"/>
                <a:cs typeface="Times New Roman" pitchFamily="18" charset="0"/>
              </a:rPr>
              <a:t>When a user hits a Back key or Android Runtime decides to reclaim the memory allocated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rgbClr val="212529"/>
                </a:solidFill>
                <a:effectLst/>
                <a:latin typeface="Times New Roman" pitchFamily="18" charset="0"/>
                <a:cs typeface="Times New Roman" pitchFamily="18" charset="0"/>
              </a:rPr>
              <a:t> to an Activity </a:t>
            </a:r>
            <a:r>
              <a:rPr kumimoji="0" lang="en-US" altLang="en-US" sz="2800" b="0" i="0" u="none" strike="noStrike" cap="none" normalizeH="0" baseline="0" dirty="0" err="1">
                <a:ln>
                  <a:noFill/>
                </a:ln>
                <a:solidFill>
                  <a:srgbClr val="212529"/>
                </a:solidFill>
                <a:effectLst/>
                <a:latin typeface="Times New Roman" pitchFamily="18" charset="0"/>
                <a:cs typeface="Times New Roman" pitchFamily="18" charset="0"/>
              </a:rPr>
              <a:t>i.e</a:t>
            </a:r>
            <a:r>
              <a:rPr kumimoji="0" lang="en-US" altLang="en-US" sz="2800" b="0" i="0" u="none" strike="noStrike" cap="none" normalizeH="0" baseline="0" dirty="0">
                <a:ln>
                  <a:noFill/>
                </a:ln>
                <a:solidFill>
                  <a:srgbClr val="212529"/>
                </a:solidFill>
                <a:effectLst/>
                <a:latin typeface="Times New Roman" pitchFamily="18" charset="0"/>
                <a:cs typeface="Times New Roman" pitchFamily="18" charset="0"/>
              </a:rPr>
              <a:t> in the paused or stopped state, It goes into the Destroyed state.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rgbClr val="212529"/>
                </a:solidFill>
                <a:effectLst/>
                <a:latin typeface="Times New Roman" pitchFamily="18" charset="0"/>
                <a:cs typeface="Times New Roman" pitchFamily="18" charset="0"/>
              </a:rPr>
              <a:t>The Activity is out of the memory and it is invisible to the user.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212529"/>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12529"/>
                </a:solidFill>
                <a:effectLst/>
                <a:latin typeface="Times New Roman" pitchFamily="18" charset="0"/>
                <a:cs typeface="Times New Roman" pitchFamily="18" charset="0"/>
              </a:rPr>
              <a:t>Note:</a:t>
            </a:r>
            <a:r>
              <a:rPr kumimoji="0" lang="en-US" altLang="en-US" sz="2800" b="0" i="0" u="none" strike="noStrike" cap="none" normalizeH="0" baseline="0" dirty="0">
                <a:ln>
                  <a:noFill/>
                </a:ln>
                <a:solidFill>
                  <a:srgbClr val="212529"/>
                </a:solidFill>
                <a:effectLst/>
                <a:latin typeface="Times New Roman" pitchFamily="18" charset="0"/>
                <a:cs typeface="Times New Roman" pitchFamily="18" charset="0"/>
              </a:rPr>
              <a:t> </a:t>
            </a:r>
            <a:r>
              <a:rPr kumimoji="0" lang="en-US" altLang="en-US" sz="2800" b="0" i="1" u="none" strike="noStrike" cap="none" normalizeH="0" baseline="0" dirty="0">
                <a:ln>
                  <a:noFill/>
                </a:ln>
                <a:solidFill>
                  <a:schemeClr val="tx1"/>
                </a:solidFill>
                <a:effectLst/>
                <a:latin typeface="Times New Roman" pitchFamily="18" charset="0"/>
                <a:cs typeface="Times New Roman" pitchFamily="18" charset="0"/>
              </a:rPr>
              <a:t>An Activity does not have the control over managing its own state. It just goes through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latin typeface="Times New Roman" pitchFamily="18" charset="0"/>
                <a:cs typeface="Times New Roman" pitchFamily="18" charset="0"/>
              </a:rPr>
              <a:t>state transitions either due to user interaction or due to system-generated events.</a:t>
            </a:r>
            <a:endParaRPr kumimoji="0" lang="en-US" altLang="en-US" sz="28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368988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55399B-C469-42F5-89B9-3F6F63966D21}"/>
              </a:ext>
            </a:extLst>
          </p:cNvPr>
          <p:cNvSpPr>
            <a:spLocks noGrp="1"/>
          </p:cNvSpPr>
          <p:nvPr>
            <p:ph type="title"/>
          </p:nvPr>
        </p:nvSpPr>
        <p:spPr>
          <a:xfrm>
            <a:off x="1307123" y="0"/>
            <a:ext cx="9875520" cy="890955"/>
          </a:xfrm>
        </p:spPr>
        <p:txBody>
          <a:bodyPr>
            <a:normAutofit/>
          </a:bodyPr>
          <a:lstStyle/>
          <a:p>
            <a:pPr algn="ctr"/>
            <a:r>
              <a:rPr lang="en-US" sz="2800" dirty="0">
                <a:solidFill>
                  <a:srgbClr val="FF0000"/>
                </a:solidFill>
                <a:latin typeface="Times New Roman" pitchFamily="18" charset="0"/>
                <a:cs typeface="Times New Roman" pitchFamily="18" charset="0"/>
              </a:rPr>
              <a:t>Life cycle Example program</a:t>
            </a:r>
            <a:endParaRPr lang="en-IN" sz="2800" dirty="0">
              <a:solidFill>
                <a:srgbClr val="FF0000"/>
              </a:solidFill>
              <a:latin typeface="Times New Roman" pitchFamily="18" charset="0"/>
              <a:cs typeface="Times New Roman" pitchFamily="18" charset="0"/>
            </a:endParaRPr>
          </a:p>
        </p:txBody>
      </p:sp>
      <p:sp>
        <p:nvSpPr>
          <p:cNvPr id="4" name="Rectangle 1">
            <a:extLst>
              <a:ext uri="{FF2B5EF4-FFF2-40B4-BE49-F238E27FC236}">
                <a16:creationId xmlns:a16="http://schemas.microsoft.com/office/drawing/2014/main" xmlns="" id="{A12E1DD6-5D83-467A-AD82-326ECBD31C9B}"/>
              </a:ext>
            </a:extLst>
          </p:cNvPr>
          <p:cNvSpPr>
            <a:spLocks noGrp="1" noChangeArrowheads="1"/>
          </p:cNvSpPr>
          <p:nvPr>
            <p:ph idx="1"/>
          </p:nvPr>
        </p:nvSpPr>
        <p:spPr bwMode="auto">
          <a:xfrm>
            <a:off x="1143000" y="644770"/>
            <a:ext cx="10146323" cy="660180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onsolas" panose="020B0609020204030204" pitchFamily="49" charset="0"/>
              </a:rPr>
              <a:t>import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android.support.v7.app.AppCompatActivity;</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onsolas" panose="020B0609020204030204" pitchFamily="49" charset="0"/>
              </a:rPr>
              <a:t>import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android.os.Bundle</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onsolas" panose="020B0609020204030204" pitchFamily="49" charset="0"/>
              </a:rPr>
              <a:t>import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android.widget.Toast</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onsolas" panose="020B0609020204030204" pitchFamily="49" charset="0"/>
              </a:rPr>
              <a:t>public</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class</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MainActivity</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extends</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AppCompatActivity</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808080"/>
                </a:solidFill>
                <a:effectLst/>
                <a:latin typeface="Consolas" panose="020B0609020204030204" pitchFamily="49" charset="0"/>
              </a:rPr>
              <a:t>@Override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protected</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void</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onCreate</a:t>
            </a:r>
            <a:r>
              <a:rPr kumimoji="0" lang="en-US" altLang="en-US" sz="1600" b="0" i="0" u="none" strike="noStrike" cap="none" normalizeH="0" baseline="0" dirty="0">
                <a:ln>
                  <a:noFill/>
                </a:ln>
                <a:solidFill>
                  <a:srgbClr val="000000"/>
                </a:solidFill>
                <a:effectLst/>
                <a:latin typeface="Consolas" panose="020B0609020204030204" pitchFamily="49" charset="0"/>
              </a:rPr>
              <a:t>(Bundle </a:t>
            </a:r>
            <a:r>
              <a:rPr kumimoji="0" lang="en-US" altLang="en-US" sz="1600" b="0" i="0" u="none" strike="noStrike" cap="none" normalizeH="0" baseline="0" dirty="0" err="1">
                <a:ln>
                  <a:noFill/>
                </a:ln>
                <a:solidFill>
                  <a:srgbClr val="000000"/>
                </a:solidFill>
                <a:effectLst/>
                <a:latin typeface="Consolas" panose="020B0609020204030204" pitchFamily="49" charset="0"/>
              </a:rPr>
              <a:t>savedInstanceState</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err="1">
                <a:ln>
                  <a:noFill/>
                </a:ln>
                <a:solidFill>
                  <a:srgbClr val="006699"/>
                </a:solidFill>
                <a:effectLst/>
                <a:latin typeface="Consolas" panose="020B0609020204030204" pitchFamily="49" charset="0"/>
              </a:rPr>
              <a:t>super</a:t>
            </a:r>
            <a:r>
              <a:rPr kumimoji="0" lang="en-US" altLang="en-US" sz="1600" b="0" i="0" u="none" strike="noStrike" cap="none" normalizeH="0" baseline="0" dirty="0" err="1">
                <a:ln>
                  <a:noFill/>
                </a:ln>
                <a:solidFill>
                  <a:srgbClr val="000000"/>
                </a:solidFill>
                <a:effectLst/>
                <a:latin typeface="Consolas" panose="020B0609020204030204" pitchFamily="49" charset="0"/>
              </a:rPr>
              <a:t>.onCreate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savedInstanceState</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setContentView</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R.layout.activity_main</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Toast.makeText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getApplicationContext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t>
            </a:r>
            <a:r>
              <a:rPr kumimoji="0" lang="en-US" altLang="en-US" sz="1600" b="0" i="0" u="none" strike="noStrike" cap="none" normalizeH="0" baseline="0" dirty="0" err="1">
                <a:ln>
                  <a:noFill/>
                </a:ln>
                <a:solidFill>
                  <a:srgbClr val="0000FF"/>
                </a:solidFill>
                <a:effectLst/>
                <a:latin typeface="Consolas" panose="020B0609020204030204" pitchFamily="49" charset="0"/>
              </a:rPr>
              <a:t>onCreate</a:t>
            </a:r>
            <a:r>
              <a:rPr kumimoji="0" lang="en-US" altLang="en-US" sz="1600" b="0" i="0" u="none" strike="noStrike" cap="none" normalizeH="0" baseline="0" dirty="0">
                <a:ln>
                  <a:noFill/>
                </a:ln>
                <a:solidFill>
                  <a:srgbClr val="0000FF"/>
                </a:solidFill>
                <a:effectLst/>
                <a:latin typeface="Consolas" panose="020B0609020204030204" pitchFamily="49" charset="0"/>
              </a:rPr>
              <a:t> Called"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Toast.LENGTH_LONG</a:t>
            </a:r>
            <a:r>
              <a:rPr kumimoji="0" lang="en-US" altLang="en-US" sz="1600" b="0" i="0" u="none" strike="noStrike" cap="none" normalizeH="0" baseline="0" dirty="0">
                <a:ln>
                  <a:noFill/>
                </a:ln>
                <a:solidFill>
                  <a:srgbClr val="000000"/>
                </a:solidFill>
                <a:effectLst/>
                <a:latin typeface="Consolas" panose="020B0609020204030204" pitchFamily="49" charset="0"/>
              </a:rPr>
              <a:t>).show();</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protected</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void</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onStart</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err="1">
                <a:ln>
                  <a:noFill/>
                </a:ln>
                <a:solidFill>
                  <a:srgbClr val="006699"/>
                </a:solidFill>
                <a:effectLst/>
                <a:latin typeface="Consolas" panose="020B0609020204030204" pitchFamily="49" charset="0"/>
              </a:rPr>
              <a:t>super</a:t>
            </a:r>
            <a:r>
              <a:rPr kumimoji="0" lang="en-US" altLang="en-US" sz="1600" b="0" i="0" u="none" strike="noStrike" cap="none" normalizeH="0" baseline="0" dirty="0" err="1">
                <a:ln>
                  <a:noFill/>
                </a:ln>
                <a:solidFill>
                  <a:srgbClr val="000000"/>
                </a:solidFill>
                <a:effectLst/>
                <a:latin typeface="Consolas" panose="020B0609020204030204" pitchFamily="49" charset="0"/>
              </a:rPr>
              <a:t>.onStart</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Toast.makeText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getApplicationContext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t>
            </a:r>
            <a:r>
              <a:rPr kumimoji="0" lang="en-US" altLang="en-US" sz="1600" b="0" i="0" u="none" strike="noStrike" cap="none" normalizeH="0" baseline="0" dirty="0" err="1">
                <a:ln>
                  <a:noFill/>
                </a:ln>
                <a:solidFill>
                  <a:srgbClr val="0000FF"/>
                </a:solidFill>
                <a:effectLst/>
                <a:latin typeface="Consolas" panose="020B0609020204030204" pitchFamily="49" charset="0"/>
              </a:rPr>
              <a:t>onStart</a:t>
            </a:r>
            <a:r>
              <a:rPr kumimoji="0" lang="en-US" altLang="en-US" sz="1600" b="0" i="0" u="none" strike="noStrike" cap="none" normalizeH="0" baseline="0" dirty="0">
                <a:ln>
                  <a:noFill/>
                </a:ln>
                <a:solidFill>
                  <a:srgbClr val="0000FF"/>
                </a:solidFill>
                <a:effectLst/>
                <a:latin typeface="Consolas" panose="020B0609020204030204" pitchFamily="49" charset="0"/>
              </a:rPr>
              <a:t> Called"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Toast.LENGTH_LONG</a:t>
            </a:r>
            <a:r>
              <a:rPr kumimoji="0" lang="en-US" altLang="en-US" sz="1600" b="0" i="0" u="none" strike="noStrike" cap="none" normalizeH="0" baseline="0" dirty="0">
                <a:ln>
                  <a:noFill/>
                </a:ln>
                <a:solidFill>
                  <a:srgbClr val="000000"/>
                </a:solidFill>
                <a:effectLst/>
                <a:latin typeface="Consolas" panose="020B0609020204030204" pitchFamily="49" charset="0"/>
              </a:rPr>
              <a:t>).show();</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808080"/>
                </a:solidFill>
                <a:effectLst/>
                <a:latin typeface="Consolas" panose="020B0609020204030204" pitchFamily="49" charset="0"/>
              </a:rPr>
              <a:t>@Override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protected</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void</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onRestart</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err="1">
                <a:ln>
                  <a:noFill/>
                </a:ln>
                <a:solidFill>
                  <a:srgbClr val="006699"/>
                </a:solidFill>
                <a:effectLst/>
                <a:latin typeface="Consolas" panose="020B0609020204030204" pitchFamily="49" charset="0"/>
              </a:rPr>
              <a:t>super</a:t>
            </a:r>
            <a:r>
              <a:rPr kumimoji="0" lang="en-US" altLang="en-US" sz="1600" b="0" i="0" u="none" strike="noStrike" cap="none" normalizeH="0" baseline="0" dirty="0" err="1">
                <a:ln>
                  <a:noFill/>
                </a:ln>
                <a:solidFill>
                  <a:srgbClr val="000000"/>
                </a:solidFill>
                <a:effectLst/>
                <a:latin typeface="Consolas" panose="020B0609020204030204" pitchFamily="49" charset="0"/>
              </a:rPr>
              <a:t>.onRestart</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Toast.makeText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getApplicationContext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t>
            </a:r>
            <a:r>
              <a:rPr kumimoji="0" lang="en-US" altLang="en-US" sz="1600" b="0" i="0" u="none" strike="noStrike" cap="none" normalizeH="0" baseline="0" dirty="0" err="1">
                <a:ln>
                  <a:noFill/>
                </a:ln>
                <a:solidFill>
                  <a:srgbClr val="0000FF"/>
                </a:solidFill>
                <a:effectLst/>
                <a:latin typeface="Consolas" panose="020B0609020204030204" pitchFamily="49" charset="0"/>
              </a:rPr>
              <a:t>onRestart</a:t>
            </a:r>
            <a:r>
              <a:rPr kumimoji="0" lang="en-US" altLang="en-US" sz="1600" b="0" i="0" u="none" strike="noStrike" cap="none" normalizeH="0" baseline="0" dirty="0">
                <a:ln>
                  <a:noFill/>
                </a:ln>
                <a:solidFill>
                  <a:srgbClr val="0000FF"/>
                </a:solidFill>
                <a:effectLst/>
                <a:latin typeface="Consolas" panose="020B0609020204030204" pitchFamily="49" charset="0"/>
              </a:rPr>
              <a:t> Called"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Toast.LENGTH_LONG</a:t>
            </a:r>
            <a:r>
              <a:rPr kumimoji="0" lang="en-US" altLang="en-US" sz="1600" b="0" i="0" u="none" strike="noStrike" cap="none" normalizeH="0" baseline="0" dirty="0">
                <a:ln>
                  <a:noFill/>
                </a:ln>
                <a:solidFill>
                  <a:srgbClr val="000000"/>
                </a:solidFill>
                <a:effectLst/>
                <a:latin typeface="Consolas" panose="020B0609020204030204" pitchFamily="49" charset="0"/>
              </a:rPr>
              <a:t>).show();</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3081380569"/>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xmlns=""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574</TotalTime>
  <Words>779</Words>
  <Application>Microsoft Office PowerPoint</Application>
  <PresentationFormat>Custom</PresentationFormat>
  <Paragraphs>154</Paragraphs>
  <Slides>65</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Basis</vt:lpstr>
      <vt:lpstr>Bitmap Image</vt:lpstr>
      <vt:lpstr>AAD UNIT 2</vt:lpstr>
      <vt:lpstr>Android Activity Lifecycle </vt:lpstr>
      <vt:lpstr>Activity Life Cycle</vt:lpstr>
      <vt:lpstr>Lifecycle Methods of an Activity</vt:lpstr>
      <vt:lpstr>Active state</vt:lpstr>
      <vt:lpstr>Paused state</vt:lpstr>
      <vt:lpstr>Stopped state</vt:lpstr>
      <vt:lpstr>Destroyed state</vt:lpstr>
      <vt:lpstr>Life cycle Example program</vt:lpstr>
      <vt:lpstr>Slide 10</vt:lpstr>
      <vt:lpstr>Slide 11</vt:lpstr>
      <vt:lpstr>Device Display measuring units</vt:lpstr>
      <vt:lpstr>Properties of Device Display</vt:lpstr>
      <vt:lpstr>Slide 14</vt:lpstr>
      <vt:lpstr>Slide 15</vt:lpstr>
      <vt:lpstr>Slide 16</vt:lpstr>
      <vt:lpstr>Slide 17</vt:lpstr>
      <vt:lpstr>Slide 18</vt:lpstr>
      <vt:lpstr>Slide 19</vt:lpstr>
      <vt:lpstr>Slide 20</vt:lpstr>
      <vt:lpstr>Slide 21</vt:lpstr>
      <vt:lpstr>Android Display device measuring units</vt:lpstr>
      <vt:lpstr> </vt:lpstr>
      <vt:lpstr>Slide 24</vt:lpstr>
      <vt:lpstr>Slide 25</vt:lpstr>
      <vt:lpstr>Android UI Layouts  </vt:lpstr>
      <vt:lpstr>Slide 27</vt:lpstr>
      <vt:lpstr>The ViewGroup is a subclass of View and it will act as a base class for layouts and layouts parameters.   The ViewGroup will provide an invisible containers to hold other Views or ViewGroups and to define the layout properties.</vt:lpstr>
      <vt:lpstr>Declare UI Elements in XML </vt:lpstr>
      <vt:lpstr>Following is the example of defining a layout in an XML file (activity_main.xml) using LinearLayout to hold a TextView, EditText, and Button.</vt:lpstr>
      <vt:lpstr>Load XML Layout File from an Activity </vt:lpstr>
      <vt:lpstr>Instantiate Layout Elements at Runtime </vt:lpstr>
      <vt:lpstr>Width and Height </vt:lpstr>
      <vt:lpstr>Android Layout Attributes </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Android LinearLayout </vt:lpstr>
      <vt:lpstr>MainActivity.java </vt:lpstr>
      <vt:lpstr>Slide 49</vt:lpstr>
      <vt:lpstr>Android RelativeLayout </vt:lpstr>
      <vt:lpstr>Android Positioning Views in Relative Layout </vt:lpstr>
      <vt:lpstr>Slide 52</vt:lpstr>
      <vt:lpstr>Slide 53</vt:lpstr>
      <vt:lpstr>Slide 54</vt:lpstr>
      <vt:lpstr>Android TableLayout </vt:lpstr>
      <vt:lpstr>Android TableLayout Example </vt:lpstr>
      <vt:lpstr>Slide 57</vt:lpstr>
      <vt:lpstr>Slide 58</vt:lpstr>
      <vt:lpstr>Once we are done with creation of layout, we need to load the XML layout resource from our activity onCreate() callback method, for that open main activity file MainActivity.java from \java\com.tutlane.tablelayout path and write the code like as shown below. MainActivity.java </vt:lpstr>
      <vt:lpstr>Output of Android TableLayout </vt:lpstr>
      <vt:lpstr>GridLayout</vt:lpstr>
      <vt:lpstr>Slide 62</vt:lpstr>
      <vt:lpstr>Example</vt:lpstr>
      <vt:lpstr>Slide 64</vt:lpstr>
      <vt:lpstr>Slide 65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AAD UNIT 2</dc:title>
  <dc:creator>Subba Rao</dc:creator>
  <cp:lastModifiedBy>Admin</cp:lastModifiedBy>
  <cp:revision>88</cp:revision>
  <dcterms:created xsi:type="dcterms:W3CDTF">2021-10-24T15:25:21Z</dcterms:created>
  <dcterms:modified xsi:type="dcterms:W3CDTF">2023-09-09T03:42:59Z</dcterms:modified>
</cp:coreProperties>
</file>